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48"/>
  </p:notesMasterIdLst>
  <p:sldIdLst>
    <p:sldId id="256" r:id="rId2"/>
    <p:sldId id="407" r:id="rId3"/>
    <p:sldId id="294" r:id="rId4"/>
    <p:sldId id="357" r:id="rId5"/>
    <p:sldId id="343" r:id="rId6"/>
    <p:sldId id="386" r:id="rId7"/>
    <p:sldId id="383" r:id="rId8"/>
    <p:sldId id="384" r:id="rId9"/>
    <p:sldId id="395" r:id="rId10"/>
    <p:sldId id="390" r:id="rId11"/>
    <p:sldId id="411" r:id="rId12"/>
    <p:sldId id="396" r:id="rId13"/>
    <p:sldId id="397" r:id="rId14"/>
    <p:sldId id="408" r:id="rId15"/>
    <p:sldId id="311" r:id="rId16"/>
    <p:sldId id="347" r:id="rId17"/>
    <p:sldId id="313" r:id="rId18"/>
    <p:sldId id="409" r:id="rId19"/>
    <p:sldId id="350" r:id="rId20"/>
    <p:sldId id="315" r:id="rId21"/>
    <p:sldId id="423" r:id="rId22"/>
    <p:sldId id="420" r:id="rId23"/>
    <p:sldId id="370" r:id="rId24"/>
    <p:sldId id="399" r:id="rId25"/>
    <p:sldId id="414" r:id="rId26"/>
    <p:sldId id="400" r:id="rId27"/>
    <p:sldId id="401" r:id="rId28"/>
    <p:sldId id="422" r:id="rId29"/>
    <p:sldId id="402" r:id="rId30"/>
    <p:sldId id="416" r:id="rId31"/>
    <p:sldId id="421" r:id="rId32"/>
    <p:sldId id="410" r:id="rId33"/>
    <p:sldId id="321" r:id="rId34"/>
    <p:sldId id="404" r:id="rId35"/>
    <p:sldId id="293" r:id="rId36"/>
    <p:sldId id="385" r:id="rId37"/>
    <p:sldId id="403" r:id="rId38"/>
    <p:sldId id="392" r:id="rId39"/>
    <p:sldId id="405" r:id="rId40"/>
    <p:sldId id="391" r:id="rId41"/>
    <p:sldId id="412" r:id="rId42"/>
    <p:sldId id="393" r:id="rId43"/>
    <p:sldId id="394" r:id="rId44"/>
    <p:sldId id="406" r:id="rId45"/>
    <p:sldId id="413" r:id="rId46"/>
    <p:sldId id="398" r:id="rId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A0000"/>
    <a:srgbClr val="C3D69B"/>
    <a:srgbClr val="861010"/>
    <a:srgbClr val="FFC3C3"/>
    <a:srgbClr val="F39595"/>
    <a:srgbClr val="8810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Bez stila, bez rešetk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623" autoAdjust="0"/>
    <p:restoredTop sz="93875" autoAdjust="0"/>
  </p:normalViewPr>
  <p:slideViewPr>
    <p:cSldViewPr>
      <p:cViewPr varScale="1">
        <p:scale>
          <a:sx n="107" d="100"/>
          <a:sy n="107" d="100"/>
        </p:scale>
        <p:origin x="1332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E9D7DE4-740A-4681-8115-ECEDA9455417}" type="doc">
      <dgm:prSet loTypeId="urn:microsoft.com/office/officeart/2008/layout/VerticalCurvedList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GB"/>
        </a:p>
      </dgm:t>
    </dgm:pt>
    <dgm:pt modelId="{669C4EDB-A185-46FE-8FD0-74E5491CF5EA}">
      <dgm:prSet phldrT="[Tekst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hr-HR" dirty="0"/>
            <a:t>Problem Description</a:t>
          </a:r>
          <a:endParaRPr lang="en-GB" dirty="0"/>
        </a:p>
      </dgm:t>
    </dgm:pt>
    <dgm:pt modelId="{6B757914-D783-44A3-BDAF-FB301F1A5EBD}" type="parTrans" cxnId="{8289193F-53B3-4F13-8284-F50BF618180A}">
      <dgm:prSet/>
      <dgm:spPr/>
      <dgm:t>
        <a:bodyPr/>
        <a:lstStyle/>
        <a:p>
          <a:endParaRPr lang="en-GB"/>
        </a:p>
      </dgm:t>
    </dgm:pt>
    <dgm:pt modelId="{FA07C4F2-5BB3-47A9-A250-C1F058D197E3}" type="sibTrans" cxnId="{8289193F-53B3-4F13-8284-F50BF618180A}">
      <dgm:prSet/>
      <dgm:spPr/>
      <dgm:t>
        <a:bodyPr/>
        <a:lstStyle/>
        <a:p>
          <a:endParaRPr lang="en-GB"/>
        </a:p>
      </dgm:t>
    </dgm:pt>
    <dgm:pt modelId="{CC45DC34-44D3-4A66-995E-F95938823DD4}">
      <dgm:prSet phldrT="[Tekst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hr-HR" noProof="0" dirty="0"/>
            <a:t>Analysis of Results</a:t>
          </a:r>
          <a:endParaRPr lang="en-GB" dirty="0"/>
        </a:p>
      </dgm:t>
    </dgm:pt>
    <dgm:pt modelId="{3214F02B-4A05-4E26-9963-05E21899605A}" type="parTrans" cxnId="{DC29AC52-B91C-4483-856A-B90439DBE41C}">
      <dgm:prSet/>
      <dgm:spPr/>
      <dgm:t>
        <a:bodyPr/>
        <a:lstStyle/>
        <a:p>
          <a:endParaRPr lang="en-GB"/>
        </a:p>
      </dgm:t>
    </dgm:pt>
    <dgm:pt modelId="{95163B0C-1BE8-403A-BE6D-DBBB93AE5CA2}" type="sibTrans" cxnId="{DC29AC52-B91C-4483-856A-B90439DBE41C}">
      <dgm:prSet/>
      <dgm:spPr/>
      <dgm:t>
        <a:bodyPr/>
        <a:lstStyle/>
        <a:p>
          <a:endParaRPr lang="en-GB"/>
        </a:p>
      </dgm:t>
    </dgm:pt>
    <dgm:pt modelId="{AE7004DC-CAD9-4A19-9230-1ACB9FD8996E}">
      <dgm:prSet phldrT="[Tekst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hr-HR" dirty="0"/>
            <a:t>Conclusions</a:t>
          </a:r>
          <a:endParaRPr lang="en-GB" dirty="0"/>
        </a:p>
      </dgm:t>
    </dgm:pt>
    <dgm:pt modelId="{DF37A34A-B212-440A-986C-FA051AC28C34}" type="parTrans" cxnId="{E2312456-7402-49B9-BE87-2A6BAACF1D7D}">
      <dgm:prSet/>
      <dgm:spPr/>
      <dgm:t>
        <a:bodyPr/>
        <a:lstStyle/>
        <a:p>
          <a:endParaRPr lang="en-GB"/>
        </a:p>
      </dgm:t>
    </dgm:pt>
    <dgm:pt modelId="{FBABB5E4-16AB-49B1-A5B9-A2FA9A2B2113}" type="sibTrans" cxnId="{E2312456-7402-49B9-BE87-2A6BAACF1D7D}">
      <dgm:prSet/>
      <dgm:spPr/>
      <dgm:t>
        <a:bodyPr/>
        <a:lstStyle/>
        <a:p>
          <a:endParaRPr lang="en-GB"/>
        </a:p>
      </dgm:t>
    </dgm:pt>
    <dgm:pt modelId="{AA258DA5-B264-467B-9AFA-8A6C5AE401E1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hr-HR" dirty="0"/>
            <a:t>Theoretical Model</a:t>
          </a:r>
          <a:endParaRPr lang="en-GB" dirty="0"/>
        </a:p>
      </dgm:t>
    </dgm:pt>
    <dgm:pt modelId="{2A7958EA-A863-4296-A096-C9652349600A}" type="parTrans" cxnId="{A89C7A69-278E-4EF0-B521-3AB7F75F90D6}">
      <dgm:prSet/>
      <dgm:spPr/>
      <dgm:t>
        <a:bodyPr/>
        <a:lstStyle/>
        <a:p>
          <a:endParaRPr lang="en-GB"/>
        </a:p>
      </dgm:t>
    </dgm:pt>
    <dgm:pt modelId="{63412B15-CB83-40B1-8B05-85C373A0FC1E}" type="sibTrans" cxnId="{A89C7A69-278E-4EF0-B521-3AB7F75F90D6}">
      <dgm:prSet/>
      <dgm:spPr/>
      <dgm:t>
        <a:bodyPr/>
        <a:lstStyle/>
        <a:p>
          <a:endParaRPr lang="en-GB"/>
        </a:p>
      </dgm:t>
    </dgm:pt>
    <dgm:pt modelId="{46924E1C-8C57-47D8-93C2-52771D55FCCD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hr-HR" dirty="0"/>
            <a:t>Experiment Setup </a:t>
          </a:r>
          <a:endParaRPr lang="en-GB" dirty="0"/>
        </a:p>
      </dgm:t>
    </dgm:pt>
    <dgm:pt modelId="{3D23A313-F03F-4803-BE90-31861EB97822}" type="parTrans" cxnId="{CBE2BEF8-80E6-476E-90C0-DE636D74A6F4}">
      <dgm:prSet/>
      <dgm:spPr/>
      <dgm:t>
        <a:bodyPr/>
        <a:lstStyle/>
        <a:p>
          <a:endParaRPr lang="en-GB"/>
        </a:p>
      </dgm:t>
    </dgm:pt>
    <dgm:pt modelId="{858BB012-252A-4218-AC5C-8F193EBDD5DE}" type="sibTrans" cxnId="{CBE2BEF8-80E6-476E-90C0-DE636D74A6F4}">
      <dgm:prSet/>
      <dgm:spPr/>
      <dgm:t>
        <a:bodyPr/>
        <a:lstStyle/>
        <a:p>
          <a:endParaRPr lang="en-GB"/>
        </a:p>
      </dgm:t>
    </dgm:pt>
    <dgm:pt modelId="{D01280A4-AC89-4BE1-8CD5-E60418941110}" type="pres">
      <dgm:prSet presAssocID="{7E9D7DE4-740A-4681-8115-ECEDA9455417}" presName="Name0" presStyleCnt="0">
        <dgm:presLayoutVars>
          <dgm:chMax val="7"/>
          <dgm:chPref val="7"/>
          <dgm:dir/>
        </dgm:presLayoutVars>
      </dgm:prSet>
      <dgm:spPr/>
    </dgm:pt>
    <dgm:pt modelId="{6F33F522-9008-43DF-A0C8-E0F1E804A69A}" type="pres">
      <dgm:prSet presAssocID="{7E9D7DE4-740A-4681-8115-ECEDA9455417}" presName="Name1" presStyleCnt="0"/>
      <dgm:spPr/>
    </dgm:pt>
    <dgm:pt modelId="{6A148CE2-AFDD-41CB-9F72-F747E6A9514F}" type="pres">
      <dgm:prSet presAssocID="{7E9D7DE4-740A-4681-8115-ECEDA9455417}" presName="cycle" presStyleCnt="0"/>
      <dgm:spPr/>
    </dgm:pt>
    <dgm:pt modelId="{4EA76CD0-871A-46E8-9DE5-0D5AB44BC9A8}" type="pres">
      <dgm:prSet presAssocID="{7E9D7DE4-740A-4681-8115-ECEDA9455417}" presName="srcNode" presStyleLbl="node1" presStyleIdx="0" presStyleCnt="5"/>
      <dgm:spPr/>
    </dgm:pt>
    <dgm:pt modelId="{676BBAF4-9D89-426D-AB70-DA62F048DFDE}" type="pres">
      <dgm:prSet presAssocID="{7E9D7DE4-740A-4681-8115-ECEDA9455417}" presName="conn" presStyleLbl="parChTrans1D2" presStyleIdx="0" presStyleCnt="1"/>
      <dgm:spPr/>
    </dgm:pt>
    <dgm:pt modelId="{1E2DFA42-2077-4195-A243-C96FBC69557D}" type="pres">
      <dgm:prSet presAssocID="{7E9D7DE4-740A-4681-8115-ECEDA9455417}" presName="extraNode" presStyleLbl="node1" presStyleIdx="0" presStyleCnt="5"/>
      <dgm:spPr/>
    </dgm:pt>
    <dgm:pt modelId="{378D1B74-A355-455E-83B9-6A0358D38321}" type="pres">
      <dgm:prSet presAssocID="{7E9D7DE4-740A-4681-8115-ECEDA9455417}" presName="dstNode" presStyleLbl="node1" presStyleIdx="0" presStyleCnt="5"/>
      <dgm:spPr/>
    </dgm:pt>
    <dgm:pt modelId="{7825849D-B134-4B4F-B969-70A115CEEBE3}" type="pres">
      <dgm:prSet presAssocID="{669C4EDB-A185-46FE-8FD0-74E5491CF5EA}" presName="text_1" presStyleLbl="node1" presStyleIdx="0" presStyleCnt="5">
        <dgm:presLayoutVars>
          <dgm:bulletEnabled val="1"/>
        </dgm:presLayoutVars>
      </dgm:prSet>
      <dgm:spPr/>
    </dgm:pt>
    <dgm:pt modelId="{BA594278-DD48-4BA6-8EB3-7C44C1C5BC59}" type="pres">
      <dgm:prSet presAssocID="{669C4EDB-A185-46FE-8FD0-74E5491CF5EA}" presName="accent_1" presStyleCnt="0"/>
      <dgm:spPr/>
    </dgm:pt>
    <dgm:pt modelId="{7C1BBE01-9C19-444A-9838-DF5ECEDD4D4D}" type="pres">
      <dgm:prSet presAssocID="{669C4EDB-A185-46FE-8FD0-74E5491CF5EA}" presName="accentRepeatNode" presStyleLbl="solidFgAcc1" presStyleIdx="0" presStyleCnt="5"/>
      <dgm:spPr/>
    </dgm:pt>
    <dgm:pt modelId="{D310FDFF-2AB0-4A99-AAF4-09B8B63F35E0}" type="pres">
      <dgm:prSet presAssocID="{AA258DA5-B264-467B-9AFA-8A6C5AE401E1}" presName="text_2" presStyleLbl="node1" presStyleIdx="1" presStyleCnt="5">
        <dgm:presLayoutVars>
          <dgm:bulletEnabled val="1"/>
        </dgm:presLayoutVars>
      </dgm:prSet>
      <dgm:spPr/>
    </dgm:pt>
    <dgm:pt modelId="{A6884A15-FBE6-4898-BFC5-8C04317AD414}" type="pres">
      <dgm:prSet presAssocID="{AA258DA5-B264-467B-9AFA-8A6C5AE401E1}" presName="accent_2" presStyleCnt="0"/>
      <dgm:spPr/>
    </dgm:pt>
    <dgm:pt modelId="{70556D26-9729-4058-90C0-0DB9565E6100}" type="pres">
      <dgm:prSet presAssocID="{AA258DA5-B264-467B-9AFA-8A6C5AE401E1}" presName="accentRepeatNode" presStyleLbl="solidFgAcc1" presStyleIdx="1" presStyleCnt="5"/>
      <dgm:spPr/>
    </dgm:pt>
    <dgm:pt modelId="{B8A67B8D-91A1-45C0-B446-62F2A13DF38D}" type="pres">
      <dgm:prSet presAssocID="{46924E1C-8C57-47D8-93C2-52771D55FCCD}" presName="text_3" presStyleLbl="node1" presStyleIdx="2" presStyleCnt="5">
        <dgm:presLayoutVars>
          <dgm:bulletEnabled val="1"/>
        </dgm:presLayoutVars>
      </dgm:prSet>
      <dgm:spPr/>
    </dgm:pt>
    <dgm:pt modelId="{454F79F0-A17F-482B-A733-0272B0DDF7E5}" type="pres">
      <dgm:prSet presAssocID="{46924E1C-8C57-47D8-93C2-52771D55FCCD}" presName="accent_3" presStyleCnt="0"/>
      <dgm:spPr/>
    </dgm:pt>
    <dgm:pt modelId="{88C5495E-62D5-44E3-905B-8D6E0FDE8611}" type="pres">
      <dgm:prSet presAssocID="{46924E1C-8C57-47D8-93C2-52771D55FCCD}" presName="accentRepeatNode" presStyleLbl="solidFgAcc1" presStyleIdx="2" presStyleCnt="5"/>
      <dgm:spPr/>
    </dgm:pt>
    <dgm:pt modelId="{41DB5919-5E3C-4872-886A-740B8BE5B861}" type="pres">
      <dgm:prSet presAssocID="{CC45DC34-44D3-4A66-995E-F95938823DD4}" presName="text_4" presStyleLbl="node1" presStyleIdx="3" presStyleCnt="5">
        <dgm:presLayoutVars>
          <dgm:bulletEnabled val="1"/>
        </dgm:presLayoutVars>
      </dgm:prSet>
      <dgm:spPr/>
    </dgm:pt>
    <dgm:pt modelId="{753BD851-2526-441D-82C7-002E5E8C4675}" type="pres">
      <dgm:prSet presAssocID="{CC45DC34-44D3-4A66-995E-F95938823DD4}" presName="accent_4" presStyleCnt="0"/>
      <dgm:spPr/>
    </dgm:pt>
    <dgm:pt modelId="{DA1FF1EC-8CD3-4DC2-AA6A-528F74DC70D1}" type="pres">
      <dgm:prSet presAssocID="{CC45DC34-44D3-4A66-995E-F95938823DD4}" presName="accentRepeatNode" presStyleLbl="solidFgAcc1" presStyleIdx="3" presStyleCnt="5"/>
      <dgm:spPr/>
    </dgm:pt>
    <dgm:pt modelId="{FCD55841-34E6-4A1E-9D8E-3F2B67316EF8}" type="pres">
      <dgm:prSet presAssocID="{AE7004DC-CAD9-4A19-9230-1ACB9FD8996E}" presName="text_5" presStyleLbl="node1" presStyleIdx="4" presStyleCnt="5">
        <dgm:presLayoutVars>
          <dgm:bulletEnabled val="1"/>
        </dgm:presLayoutVars>
      </dgm:prSet>
      <dgm:spPr/>
    </dgm:pt>
    <dgm:pt modelId="{808326AF-864A-4421-8257-3D626AF041CD}" type="pres">
      <dgm:prSet presAssocID="{AE7004DC-CAD9-4A19-9230-1ACB9FD8996E}" presName="accent_5" presStyleCnt="0"/>
      <dgm:spPr/>
    </dgm:pt>
    <dgm:pt modelId="{B166F53E-CF73-44C5-A5F5-C948DB7E0C90}" type="pres">
      <dgm:prSet presAssocID="{AE7004DC-CAD9-4A19-9230-1ACB9FD8996E}" presName="accentRepeatNode" presStyleLbl="solidFgAcc1" presStyleIdx="4" presStyleCnt="5"/>
      <dgm:spPr/>
    </dgm:pt>
  </dgm:ptLst>
  <dgm:cxnLst>
    <dgm:cxn modelId="{D9E70113-C019-4718-9AD1-529E31035F6C}" type="presOf" srcId="{FA07C4F2-5BB3-47A9-A250-C1F058D197E3}" destId="{676BBAF4-9D89-426D-AB70-DA62F048DFDE}" srcOrd="0" destOrd="0" presId="urn:microsoft.com/office/officeart/2008/layout/VerticalCurvedList"/>
    <dgm:cxn modelId="{20401E20-F9BB-4FF6-ABF1-157AA426D145}" type="presOf" srcId="{669C4EDB-A185-46FE-8FD0-74E5491CF5EA}" destId="{7825849D-B134-4B4F-B969-70A115CEEBE3}" srcOrd="0" destOrd="0" presId="urn:microsoft.com/office/officeart/2008/layout/VerticalCurvedList"/>
    <dgm:cxn modelId="{80AD2B38-70F9-462F-BC7D-D31520F641BA}" type="presOf" srcId="{CC45DC34-44D3-4A66-995E-F95938823DD4}" destId="{41DB5919-5E3C-4872-886A-740B8BE5B861}" srcOrd="0" destOrd="0" presId="urn:microsoft.com/office/officeart/2008/layout/VerticalCurvedList"/>
    <dgm:cxn modelId="{8289193F-53B3-4F13-8284-F50BF618180A}" srcId="{7E9D7DE4-740A-4681-8115-ECEDA9455417}" destId="{669C4EDB-A185-46FE-8FD0-74E5491CF5EA}" srcOrd="0" destOrd="0" parTransId="{6B757914-D783-44A3-BDAF-FB301F1A5EBD}" sibTransId="{FA07C4F2-5BB3-47A9-A250-C1F058D197E3}"/>
    <dgm:cxn modelId="{E422EE63-A5DA-4BAA-85D1-347E07A9C9C2}" type="presOf" srcId="{AE7004DC-CAD9-4A19-9230-1ACB9FD8996E}" destId="{FCD55841-34E6-4A1E-9D8E-3F2B67316EF8}" srcOrd="0" destOrd="0" presId="urn:microsoft.com/office/officeart/2008/layout/VerticalCurvedList"/>
    <dgm:cxn modelId="{A89C7A69-278E-4EF0-B521-3AB7F75F90D6}" srcId="{7E9D7DE4-740A-4681-8115-ECEDA9455417}" destId="{AA258DA5-B264-467B-9AFA-8A6C5AE401E1}" srcOrd="1" destOrd="0" parTransId="{2A7958EA-A863-4296-A096-C9652349600A}" sibTransId="{63412B15-CB83-40B1-8B05-85C373A0FC1E}"/>
    <dgm:cxn modelId="{DC29AC52-B91C-4483-856A-B90439DBE41C}" srcId="{7E9D7DE4-740A-4681-8115-ECEDA9455417}" destId="{CC45DC34-44D3-4A66-995E-F95938823DD4}" srcOrd="3" destOrd="0" parTransId="{3214F02B-4A05-4E26-9963-05E21899605A}" sibTransId="{95163B0C-1BE8-403A-BE6D-DBBB93AE5CA2}"/>
    <dgm:cxn modelId="{E2312456-7402-49B9-BE87-2A6BAACF1D7D}" srcId="{7E9D7DE4-740A-4681-8115-ECEDA9455417}" destId="{AE7004DC-CAD9-4A19-9230-1ACB9FD8996E}" srcOrd="4" destOrd="0" parTransId="{DF37A34A-B212-440A-986C-FA051AC28C34}" sibTransId="{FBABB5E4-16AB-49B1-A5B9-A2FA9A2B2113}"/>
    <dgm:cxn modelId="{03725778-7832-4897-9FF0-0C5B67FD8FC6}" type="presOf" srcId="{46924E1C-8C57-47D8-93C2-52771D55FCCD}" destId="{B8A67B8D-91A1-45C0-B446-62F2A13DF38D}" srcOrd="0" destOrd="0" presId="urn:microsoft.com/office/officeart/2008/layout/VerticalCurvedList"/>
    <dgm:cxn modelId="{230F61B2-52BD-4229-A232-1E9C8C301829}" type="presOf" srcId="{7E9D7DE4-740A-4681-8115-ECEDA9455417}" destId="{D01280A4-AC89-4BE1-8CD5-E60418941110}" srcOrd="0" destOrd="0" presId="urn:microsoft.com/office/officeart/2008/layout/VerticalCurvedList"/>
    <dgm:cxn modelId="{CBE2BEF8-80E6-476E-90C0-DE636D74A6F4}" srcId="{7E9D7DE4-740A-4681-8115-ECEDA9455417}" destId="{46924E1C-8C57-47D8-93C2-52771D55FCCD}" srcOrd="2" destOrd="0" parTransId="{3D23A313-F03F-4803-BE90-31861EB97822}" sibTransId="{858BB012-252A-4218-AC5C-8F193EBDD5DE}"/>
    <dgm:cxn modelId="{A5E6B1FA-72A3-4B87-A64F-7819B615E87B}" type="presOf" srcId="{AA258DA5-B264-467B-9AFA-8A6C5AE401E1}" destId="{D310FDFF-2AB0-4A99-AAF4-09B8B63F35E0}" srcOrd="0" destOrd="0" presId="urn:microsoft.com/office/officeart/2008/layout/VerticalCurvedList"/>
    <dgm:cxn modelId="{AE57605C-8B3E-47C6-88D4-AEC0B0A797CA}" type="presParOf" srcId="{D01280A4-AC89-4BE1-8CD5-E60418941110}" destId="{6F33F522-9008-43DF-A0C8-E0F1E804A69A}" srcOrd="0" destOrd="0" presId="urn:microsoft.com/office/officeart/2008/layout/VerticalCurvedList"/>
    <dgm:cxn modelId="{C7411C56-659B-4827-9C9F-2457A06BC274}" type="presParOf" srcId="{6F33F522-9008-43DF-A0C8-E0F1E804A69A}" destId="{6A148CE2-AFDD-41CB-9F72-F747E6A9514F}" srcOrd="0" destOrd="0" presId="urn:microsoft.com/office/officeart/2008/layout/VerticalCurvedList"/>
    <dgm:cxn modelId="{70187229-4C51-4F0B-8D03-07B76776BAAF}" type="presParOf" srcId="{6A148CE2-AFDD-41CB-9F72-F747E6A9514F}" destId="{4EA76CD0-871A-46E8-9DE5-0D5AB44BC9A8}" srcOrd="0" destOrd="0" presId="urn:microsoft.com/office/officeart/2008/layout/VerticalCurvedList"/>
    <dgm:cxn modelId="{438B873D-BE38-4F71-A474-EFF7996F382D}" type="presParOf" srcId="{6A148CE2-AFDD-41CB-9F72-F747E6A9514F}" destId="{676BBAF4-9D89-426D-AB70-DA62F048DFDE}" srcOrd="1" destOrd="0" presId="urn:microsoft.com/office/officeart/2008/layout/VerticalCurvedList"/>
    <dgm:cxn modelId="{02C33220-EBDB-41AC-9905-B2487F2FC775}" type="presParOf" srcId="{6A148CE2-AFDD-41CB-9F72-F747E6A9514F}" destId="{1E2DFA42-2077-4195-A243-C96FBC69557D}" srcOrd="2" destOrd="0" presId="urn:microsoft.com/office/officeart/2008/layout/VerticalCurvedList"/>
    <dgm:cxn modelId="{16C529B6-89EA-49FF-AAAA-333FD46FB777}" type="presParOf" srcId="{6A148CE2-AFDD-41CB-9F72-F747E6A9514F}" destId="{378D1B74-A355-455E-83B9-6A0358D38321}" srcOrd="3" destOrd="0" presId="urn:microsoft.com/office/officeart/2008/layout/VerticalCurvedList"/>
    <dgm:cxn modelId="{975C8FEF-659C-46BA-A934-28E543504057}" type="presParOf" srcId="{6F33F522-9008-43DF-A0C8-E0F1E804A69A}" destId="{7825849D-B134-4B4F-B969-70A115CEEBE3}" srcOrd="1" destOrd="0" presId="urn:microsoft.com/office/officeart/2008/layout/VerticalCurvedList"/>
    <dgm:cxn modelId="{84E2D170-26F3-401E-96DB-B7AF2CDFAB28}" type="presParOf" srcId="{6F33F522-9008-43DF-A0C8-E0F1E804A69A}" destId="{BA594278-DD48-4BA6-8EB3-7C44C1C5BC59}" srcOrd="2" destOrd="0" presId="urn:microsoft.com/office/officeart/2008/layout/VerticalCurvedList"/>
    <dgm:cxn modelId="{8C20D7A0-6AFA-4253-B5BE-ED158F9C9C8F}" type="presParOf" srcId="{BA594278-DD48-4BA6-8EB3-7C44C1C5BC59}" destId="{7C1BBE01-9C19-444A-9838-DF5ECEDD4D4D}" srcOrd="0" destOrd="0" presId="urn:microsoft.com/office/officeart/2008/layout/VerticalCurvedList"/>
    <dgm:cxn modelId="{7F83BBE9-FB9F-4A47-B1CD-1FEF1C4A8C4C}" type="presParOf" srcId="{6F33F522-9008-43DF-A0C8-E0F1E804A69A}" destId="{D310FDFF-2AB0-4A99-AAF4-09B8B63F35E0}" srcOrd="3" destOrd="0" presId="urn:microsoft.com/office/officeart/2008/layout/VerticalCurvedList"/>
    <dgm:cxn modelId="{51C5FF0A-983E-4315-95EB-0F9DF3EDB8F4}" type="presParOf" srcId="{6F33F522-9008-43DF-A0C8-E0F1E804A69A}" destId="{A6884A15-FBE6-4898-BFC5-8C04317AD414}" srcOrd="4" destOrd="0" presId="urn:microsoft.com/office/officeart/2008/layout/VerticalCurvedList"/>
    <dgm:cxn modelId="{FF4BE7F4-3DA1-4CD4-B6EC-CCE90C7FD713}" type="presParOf" srcId="{A6884A15-FBE6-4898-BFC5-8C04317AD414}" destId="{70556D26-9729-4058-90C0-0DB9565E6100}" srcOrd="0" destOrd="0" presId="urn:microsoft.com/office/officeart/2008/layout/VerticalCurvedList"/>
    <dgm:cxn modelId="{3E924612-5367-4209-B25B-484262D56978}" type="presParOf" srcId="{6F33F522-9008-43DF-A0C8-E0F1E804A69A}" destId="{B8A67B8D-91A1-45C0-B446-62F2A13DF38D}" srcOrd="5" destOrd="0" presId="urn:microsoft.com/office/officeart/2008/layout/VerticalCurvedList"/>
    <dgm:cxn modelId="{F93328F7-9081-4041-9F4B-AB5DB283E328}" type="presParOf" srcId="{6F33F522-9008-43DF-A0C8-E0F1E804A69A}" destId="{454F79F0-A17F-482B-A733-0272B0DDF7E5}" srcOrd="6" destOrd="0" presId="urn:microsoft.com/office/officeart/2008/layout/VerticalCurvedList"/>
    <dgm:cxn modelId="{A60761A9-BD55-4916-BE10-979BFF1FD8BD}" type="presParOf" srcId="{454F79F0-A17F-482B-A733-0272B0DDF7E5}" destId="{88C5495E-62D5-44E3-905B-8D6E0FDE8611}" srcOrd="0" destOrd="0" presId="urn:microsoft.com/office/officeart/2008/layout/VerticalCurvedList"/>
    <dgm:cxn modelId="{A5488681-A0DB-4846-A102-E41E08A9A866}" type="presParOf" srcId="{6F33F522-9008-43DF-A0C8-E0F1E804A69A}" destId="{41DB5919-5E3C-4872-886A-740B8BE5B861}" srcOrd="7" destOrd="0" presId="urn:microsoft.com/office/officeart/2008/layout/VerticalCurvedList"/>
    <dgm:cxn modelId="{8D9D6F2C-C5EA-44C3-ABDC-4469AF302CB5}" type="presParOf" srcId="{6F33F522-9008-43DF-A0C8-E0F1E804A69A}" destId="{753BD851-2526-441D-82C7-002E5E8C4675}" srcOrd="8" destOrd="0" presId="urn:microsoft.com/office/officeart/2008/layout/VerticalCurvedList"/>
    <dgm:cxn modelId="{6C9BF7C6-E352-47FF-86CC-000071C4F3BF}" type="presParOf" srcId="{753BD851-2526-441D-82C7-002E5E8C4675}" destId="{DA1FF1EC-8CD3-4DC2-AA6A-528F74DC70D1}" srcOrd="0" destOrd="0" presId="urn:microsoft.com/office/officeart/2008/layout/VerticalCurvedList"/>
    <dgm:cxn modelId="{4CFA4740-5CF3-42C9-9D62-AB93E08B9225}" type="presParOf" srcId="{6F33F522-9008-43DF-A0C8-E0F1E804A69A}" destId="{FCD55841-34E6-4A1E-9D8E-3F2B67316EF8}" srcOrd="9" destOrd="0" presId="urn:microsoft.com/office/officeart/2008/layout/VerticalCurvedList"/>
    <dgm:cxn modelId="{378FE4E3-939E-47AA-8A84-E93B93205737}" type="presParOf" srcId="{6F33F522-9008-43DF-A0C8-E0F1E804A69A}" destId="{808326AF-864A-4421-8257-3D626AF041CD}" srcOrd="10" destOrd="0" presId="urn:microsoft.com/office/officeart/2008/layout/VerticalCurvedList"/>
    <dgm:cxn modelId="{F42C3B04-F1DE-49DA-80E6-E45FA2F503D2}" type="presParOf" srcId="{808326AF-864A-4421-8257-3D626AF041CD}" destId="{B166F53E-CF73-44C5-A5F5-C948DB7E0C9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E9D7DE4-740A-4681-8115-ECEDA9455417}" type="doc">
      <dgm:prSet loTypeId="urn:microsoft.com/office/officeart/2008/layout/VerticalCurvedList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GB"/>
        </a:p>
      </dgm:t>
    </dgm:pt>
    <dgm:pt modelId="{669C4EDB-A185-46FE-8FD0-74E5491CF5EA}">
      <dgm:prSet phldrT="[Tekst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hr-HR" dirty="0"/>
            <a:t>Problem Description</a:t>
          </a:r>
          <a:endParaRPr lang="en-GB" dirty="0"/>
        </a:p>
      </dgm:t>
    </dgm:pt>
    <dgm:pt modelId="{6B757914-D783-44A3-BDAF-FB301F1A5EBD}" type="parTrans" cxnId="{8289193F-53B3-4F13-8284-F50BF618180A}">
      <dgm:prSet/>
      <dgm:spPr/>
      <dgm:t>
        <a:bodyPr/>
        <a:lstStyle/>
        <a:p>
          <a:endParaRPr lang="en-GB"/>
        </a:p>
      </dgm:t>
    </dgm:pt>
    <dgm:pt modelId="{FA07C4F2-5BB3-47A9-A250-C1F058D197E3}" type="sibTrans" cxnId="{8289193F-53B3-4F13-8284-F50BF618180A}">
      <dgm:prSet/>
      <dgm:spPr/>
      <dgm:t>
        <a:bodyPr/>
        <a:lstStyle/>
        <a:p>
          <a:endParaRPr lang="en-GB"/>
        </a:p>
      </dgm:t>
    </dgm:pt>
    <dgm:pt modelId="{CC45DC34-44D3-4A66-995E-F95938823DD4}">
      <dgm:prSet phldrT="[Tekst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hr-HR" noProof="0" dirty="0"/>
            <a:t>Analysis of Results</a:t>
          </a:r>
          <a:endParaRPr lang="en-GB" dirty="0"/>
        </a:p>
      </dgm:t>
    </dgm:pt>
    <dgm:pt modelId="{3214F02B-4A05-4E26-9963-05E21899605A}" type="parTrans" cxnId="{DC29AC52-B91C-4483-856A-B90439DBE41C}">
      <dgm:prSet/>
      <dgm:spPr/>
      <dgm:t>
        <a:bodyPr/>
        <a:lstStyle/>
        <a:p>
          <a:endParaRPr lang="en-GB"/>
        </a:p>
      </dgm:t>
    </dgm:pt>
    <dgm:pt modelId="{95163B0C-1BE8-403A-BE6D-DBBB93AE5CA2}" type="sibTrans" cxnId="{DC29AC52-B91C-4483-856A-B90439DBE41C}">
      <dgm:prSet/>
      <dgm:spPr/>
      <dgm:t>
        <a:bodyPr/>
        <a:lstStyle/>
        <a:p>
          <a:endParaRPr lang="en-GB"/>
        </a:p>
      </dgm:t>
    </dgm:pt>
    <dgm:pt modelId="{AE7004DC-CAD9-4A19-9230-1ACB9FD8996E}">
      <dgm:prSet phldrT="[Tekst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hr-HR" dirty="0"/>
            <a:t>Conclusions</a:t>
          </a:r>
          <a:endParaRPr lang="en-GB" dirty="0"/>
        </a:p>
      </dgm:t>
    </dgm:pt>
    <dgm:pt modelId="{DF37A34A-B212-440A-986C-FA051AC28C34}" type="parTrans" cxnId="{E2312456-7402-49B9-BE87-2A6BAACF1D7D}">
      <dgm:prSet/>
      <dgm:spPr/>
      <dgm:t>
        <a:bodyPr/>
        <a:lstStyle/>
        <a:p>
          <a:endParaRPr lang="en-GB"/>
        </a:p>
      </dgm:t>
    </dgm:pt>
    <dgm:pt modelId="{FBABB5E4-16AB-49B1-A5B9-A2FA9A2B2113}" type="sibTrans" cxnId="{E2312456-7402-49B9-BE87-2A6BAACF1D7D}">
      <dgm:prSet/>
      <dgm:spPr/>
      <dgm:t>
        <a:bodyPr/>
        <a:lstStyle/>
        <a:p>
          <a:endParaRPr lang="en-GB"/>
        </a:p>
      </dgm:t>
    </dgm:pt>
    <dgm:pt modelId="{AA258DA5-B264-467B-9AFA-8A6C5AE401E1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hr-HR" dirty="0"/>
            <a:t>Theoretical Model</a:t>
          </a:r>
          <a:endParaRPr lang="en-GB" dirty="0"/>
        </a:p>
      </dgm:t>
    </dgm:pt>
    <dgm:pt modelId="{2A7958EA-A863-4296-A096-C9652349600A}" type="parTrans" cxnId="{A89C7A69-278E-4EF0-B521-3AB7F75F90D6}">
      <dgm:prSet/>
      <dgm:spPr/>
      <dgm:t>
        <a:bodyPr/>
        <a:lstStyle/>
        <a:p>
          <a:endParaRPr lang="en-GB"/>
        </a:p>
      </dgm:t>
    </dgm:pt>
    <dgm:pt modelId="{63412B15-CB83-40B1-8B05-85C373A0FC1E}" type="sibTrans" cxnId="{A89C7A69-278E-4EF0-B521-3AB7F75F90D6}">
      <dgm:prSet/>
      <dgm:spPr/>
      <dgm:t>
        <a:bodyPr/>
        <a:lstStyle/>
        <a:p>
          <a:endParaRPr lang="en-GB"/>
        </a:p>
      </dgm:t>
    </dgm:pt>
    <dgm:pt modelId="{46924E1C-8C57-47D8-93C2-52771D55FCCD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hr-HR" dirty="0"/>
            <a:t>Experiment Setup </a:t>
          </a:r>
          <a:endParaRPr lang="en-GB" dirty="0"/>
        </a:p>
      </dgm:t>
    </dgm:pt>
    <dgm:pt modelId="{3D23A313-F03F-4803-BE90-31861EB97822}" type="parTrans" cxnId="{CBE2BEF8-80E6-476E-90C0-DE636D74A6F4}">
      <dgm:prSet/>
      <dgm:spPr/>
      <dgm:t>
        <a:bodyPr/>
        <a:lstStyle/>
        <a:p>
          <a:endParaRPr lang="en-GB"/>
        </a:p>
      </dgm:t>
    </dgm:pt>
    <dgm:pt modelId="{858BB012-252A-4218-AC5C-8F193EBDD5DE}" type="sibTrans" cxnId="{CBE2BEF8-80E6-476E-90C0-DE636D74A6F4}">
      <dgm:prSet/>
      <dgm:spPr/>
      <dgm:t>
        <a:bodyPr/>
        <a:lstStyle/>
        <a:p>
          <a:endParaRPr lang="en-GB"/>
        </a:p>
      </dgm:t>
    </dgm:pt>
    <dgm:pt modelId="{D01280A4-AC89-4BE1-8CD5-E60418941110}" type="pres">
      <dgm:prSet presAssocID="{7E9D7DE4-740A-4681-8115-ECEDA9455417}" presName="Name0" presStyleCnt="0">
        <dgm:presLayoutVars>
          <dgm:chMax val="7"/>
          <dgm:chPref val="7"/>
          <dgm:dir/>
        </dgm:presLayoutVars>
      </dgm:prSet>
      <dgm:spPr/>
    </dgm:pt>
    <dgm:pt modelId="{6F33F522-9008-43DF-A0C8-E0F1E804A69A}" type="pres">
      <dgm:prSet presAssocID="{7E9D7DE4-740A-4681-8115-ECEDA9455417}" presName="Name1" presStyleCnt="0"/>
      <dgm:spPr/>
    </dgm:pt>
    <dgm:pt modelId="{6A148CE2-AFDD-41CB-9F72-F747E6A9514F}" type="pres">
      <dgm:prSet presAssocID="{7E9D7DE4-740A-4681-8115-ECEDA9455417}" presName="cycle" presStyleCnt="0"/>
      <dgm:spPr/>
    </dgm:pt>
    <dgm:pt modelId="{4EA76CD0-871A-46E8-9DE5-0D5AB44BC9A8}" type="pres">
      <dgm:prSet presAssocID="{7E9D7DE4-740A-4681-8115-ECEDA9455417}" presName="srcNode" presStyleLbl="node1" presStyleIdx="0" presStyleCnt="5"/>
      <dgm:spPr/>
    </dgm:pt>
    <dgm:pt modelId="{676BBAF4-9D89-426D-AB70-DA62F048DFDE}" type="pres">
      <dgm:prSet presAssocID="{7E9D7DE4-740A-4681-8115-ECEDA9455417}" presName="conn" presStyleLbl="parChTrans1D2" presStyleIdx="0" presStyleCnt="1"/>
      <dgm:spPr/>
    </dgm:pt>
    <dgm:pt modelId="{1E2DFA42-2077-4195-A243-C96FBC69557D}" type="pres">
      <dgm:prSet presAssocID="{7E9D7DE4-740A-4681-8115-ECEDA9455417}" presName="extraNode" presStyleLbl="node1" presStyleIdx="0" presStyleCnt="5"/>
      <dgm:spPr/>
    </dgm:pt>
    <dgm:pt modelId="{378D1B74-A355-455E-83B9-6A0358D38321}" type="pres">
      <dgm:prSet presAssocID="{7E9D7DE4-740A-4681-8115-ECEDA9455417}" presName="dstNode" presStyleLbl="node1" presStyleIdx="0" presStyleCnt="5"/>
      <dgm:spPr/>
    </dgm:pt>
    <dgm:pt modelId="{7825849D-B134-4B4F-B969-70A115CEEBE3}" type="pres">
      <dgm:prSet presAssocID="{669C4EDB-A185-46FE-8FD0-74E5491CF5EA}" presName="text_1" presStyleLbl="node1" presStyleIdx="0" presStyleCnt="5">
        <dgm:presLayoutVars>
          <dgm:bulletEnabled val="1"/>
        </dgm:presLayoutVars>
      </dgm:prSet>
      <dgm:spPr/>
    </dgm:pt>
    <dgm:pt modelId="{BA594278-DD48-4BA6-8EB3-7C44C1C5BC59}" type="pres">
      <dgm:prSet presAssocID="{669C4EDB-A185-46FE-8FD0-74E5491CF5EA}" presName="accent_1" presStyleCnt="0"/>
      <dgm:spPr/>
    </dgm:pt>
    <dgm:pt modelId="{7C1BBE01-9C19-444A-9838-DF5ECEDD4D4D}" type="pres">
      <dgm:prSet presAssocID="{669C4EDB-A185-46FE-8FD0-74E5491CF5EA}" presName="accentRepeatNode" presStyleLbl="solidFgAcc1" presStyleIdx="0" presStyleCnt="5"/>
      <dgm:spPr/>
    </dgm:pt>
    <dgm:pt modelId="{D310FDFF-2AB0-4A99-AAF4-09B8B63F35E0}" type="pres">
      <dgm:prSet presAssocID="{AA258DA5-B264-467B-9AFA-8A6C5AE401E1}" presName="text_2" presStyleLbl="node1" presStyleIdx="1" presStyleCnt="5">
        <dgm:presLayoutVars>
          <dgm:bulletEnabled val="1"/>
        </dgm:presLayoutVars>
      </dgm:prSet>
      <dgm:spPr/>
    </dgm:pt>
    <dgm:pt modelId="{A6884A15-FBE6-4898-BFC5-8C04317AD414}" type="pres">
      <dgm:prSet presAssocID="{AA258DA5-B264-467B-9AFA-8A6C5AE401E1}" presName="accent_2" presStyleCnt="0"/>
      <dgm:spPr/>
    </dgm:pt>
    <dgm:pt modelId="{70556D26-9729-4058-90C0-0DB9565E6100}" type="pres">
      <dgm:prSet presAssocID="{AA258DA5-B264-467B-9AFA-8A6C5AE401E1}" presName="accentRepeatNode" presStyleLbl="solidFgAcc1" presStyleIdx="1" presStyleCnt="5"/>
      <dgm:spPr/>
    </dgm:pt>
    <dgm:pt modelId="{B8A67B8D-91A1-45C0-B446-62F2A13DF38D}" type="pres">
      <dgm:prSet presAssocID="{46924E1C-8C57-47D8-93C2-52771D55FCCD}" presName="text_3" presStyleLbl="node1" presStyleIdx="2" presStyleCnt="5">
        <dgm:presLayoutVars>
          <dgm:bulletEnabled val="1"/>
        </dgm:presLayoutVars>
      </dgm:prSet>
      <dgm:spPr/>
    </dgm:pt>
    <dgm:pt modelId="{454F79F0-A17F-482B-A733-0272B0DDF7E5}" type="pres">
      <dgm:prSet presAssocID="{46924E1C-8C57-47D8-93C2-52771D55FCCD}" presName="accent_3" presStyleCnt="0"/>
      <dgm:spPr/>
    </dgm:pt>
    <dgm:pt modelId="{88C5495E-62D5-44E3-905B-8D6E0FDE8611}" type="pres">
      <dgm:prSet presAssocID="{46924E1C-8C57-47D8-93C2-52771D55FCCD}" presName="accentRepeatNode" presStyleLbl="solidFgAcc1" presStyleIdx="2" presStyleCnt="5"/>
      <dgm:spPr/>
    </dgm:pt>
    <dgm:pt modelId="{41DB5919-5E3C-4872-886A-740B8BE5B861}" type="pres">
      <dgm:prSet presAssocID="{CC45DC34-44D3-4A66-995E-F95938823DD4}" presName="text_4" presStyleLbl="node1" presStyleIdx="3" presStyleCnt="5">
        <dgm:presLayoutVars>
          <dgm:bulletEnabled val="1"/>
        </dgm:presLayoutVars>
      </dgm:prSet>
      <dgm:spPr/>
    </dgm:pt>
    <dgm:pt modelId="{753BD851-2526-441D-82C7-002E5E8C4675}" type="pres">
      <dgm:prSet presAssocID="{CC45DC34-44D3-4A66-995E-F95938823DD4}" presName="accent_4" presStyleCnt="0"/>
      <dgm:spPr/>
    </dgm:pt>
    <dgm:pt modelId="{DA1FF1EC-8CD3-4DC2-AA6A-528F74DC70D1}" type="pres">
      <dgm:prSet presAssocID="{CC45DC34-44D3-4A66-995E-F95938823DD4}" presName="accentRepeatNode" presStyleLbl="solidFgAcc1" presStyleIdx="3" presStyleCnt="5"/>
      <dgm:spPr/>
    </dgm:pt>
    <dgm:pt modelId="{FCD55841-34E6-4A1E-9D8E-3F2B67316EF8}" type="pres">
      <dgm:prSet presAssocID="{AE7004DC-CAD9-4A19-9230-1ACB9FD8996E}" presName="text_5" presStyleLbl="node1" presStyleIdx="4" presStyleCnt="5">
        <dgm:presLayoutVars>
          <dgm:bulletEnabled val="1"/>
        </dgm:presLayoutVars>
      </dgm:prSet>
      <dgm:spPr/>
    </dgm:pt>
    <dgm:pt modelId="{808326AF-864A-4421-8257-3D626AF041CD}" type="pres">
      <dgm:prSet presAssocID="{AE7004DC-CAD9-4A19-9230-1ACB9FD8996E}" presName="accent_5" presStyleCnt="0"/>
      <dgm:spPr/>
    </dgm:pt>
    <dgm:pt modelId="{B166F53E-CF73-44C5-A5F5-C948DB7E0C90}" type="pres">
      <dgm:prSet presAssocID="{AE7004DC-CAD9-4A19-9230-1ACB9FD8996E}" presName="accentRepeatNode" presStyleLbl="solidFgAcc1" presStyleIdx="4" presStyleCnt="5"/>
      <dgm:spPr/>
    </dgm:pt>
  </dgm:ptLst>
  <dgm:cxnLst>
    <dgm:cxn modelId="{D9E70113-C019-4718-9AD1-529E31035F6C}" type="presOf" srcId="{FA07C4F2-5BB3-47A9-A250-C1F058D197E3}" destId="{676BBAF4-9D89-426D-AB70-DA62F048DFDE}" srcOrd="0" destOrd="0" presId="urn:microsoft.com/office/officeart/2008/layout/VerticalCurvedList"/>
    <dgm:cxn modelId="{20401E20-F9BB-4FF6-ABF1-157AA426D145}" type="presOf" srcId="{669C4EDB-A185-46FE-8FD0-74E5491CF5EA}" destId="{7825849D-B134-4B4F-B969-70A115CEEBE3}" srcOrd="0" destOrd="0" presId="urn:microsoft.com/office/officeart/2008/layout/VerticalCurvedList"/>
    <dgm:cxn modelId="{80AD2B38-70F9-462F-BC7D-D31520F641BA}" type="presOf" srcId="{CC45DC34-44D3-4A66-995E-F95938823DD4}" destId="{41DB5919-5E3C-4872-886A-740B8BE5B861}" srcOrd="0" destOrd="0" presId="urn:microsoft.com/office/officeart/2008/layout/VerticalCurvedList"/>
    <dgm:cxn modelId="{8289193F-53B3-4F13-8284-F50BF618180A}" srcId="{7E9D7DE4-740A-4681-8115-ECEDA9455417}" destId="{669C4EDB-A185-46FE-8FD0-74E5491CF5EA}" srcOrd="0" destOrd="0" parTransId="{6B757914-D783-44A3-BDAF-FB301F1A5EBD}" sibTransId="{FA07C4F2-5BB3-47A9-A250-C1F058D197E3}"/>
    <dgm:cxn modelId="{E422EE63-A5DA-4BAA-85D1-347E07A9C9C2}" type="presOf" srcId="{AE7004DC-CAD9-4A19-9230-1ACB9FD8996E}" destId="{FCD55841-34E6-4A1E-9D8E-3F2B67316EF8}" srcOrd="0" destOrd="0" presId="urn:microsoft.com/office/officeart/2008/layout/VerticalCurvedList"/>
    <dgm:cxn modelId="{A89C7A69-278E-4EF0-B521-3AB7F75F90D6}" srcId="{7E9D7DE4-740A-4681-8115-ECEDA9455417}" destId="{AA258DA5-B264-467B-9AFA-8A6C5AE401E1}" srcOrd="1" destOrd="0" parTransId="{2A7958EA-A863-4296-A096-C9652349600A}" sibTransId="{63412B15-CB83-40B1-8B05-85C373A0FC1E}"/>
    <dgm:cxn modelId="{DC29AC52-B91C-4483-856A-B90439DBE41C}" srcId="{7E9D7DE4-740A-4681-8115-ECEDA9455417}" destId="{CC45DC34-44D3-4A66-995E-F95938823DD4}" srcOrd="3" destOrd="0" parTransId="{3214F02B-4A05-4E26-9963-05E21899605A}" sibTransId="{95163B0C-1BE8-403A-BE6D-DBBB93AE5CA2}"/>
    <dgm:cxn modelId="{E2312456-7402-49B9-BE87-2A6BAACF1D7D}" srcId="{7E9D7DE4-740A-4681-8115-ECEDA9455417}" destId="{AE7004DC-CAD9-4A19-9230-1ACB9FD8996E}" srcOrd="4" destOrd="0" parTransId="{DF37A34A-B212-440A-986C-FA051AC28C34}" sibTransId="{FBABB5E4-16AB-49B1-A5B9-A2FA9A2B2113}"/>
    <dgm:cxn modelId="{03725778-7832-4897-9FF0-0C5B67FD8FC6}" type="presOf" srcId="{46924E1C-8C57-47D8-93C2-52771D55FCCD}" destId="{B8A67B8D-91A1-45C0-B446-62F2A13DF38D}" srcOrd="0" destOrd="0" presId="urn:microsoft.com/office/officeart/2008/layout/VerticalCurvedList"/>
    <dgm:cxn modelId="{230F61B2-52BD-4229-A232-1E9C8C301829}" type="presOf" srcId="{7E9D7DE4-740A-4681-8115-ECEDA9455417}" destId="{D01280A4-AC89-4BE1-8CD5-E60418941110}" srcOrd="0" destOrd="0" presId="urn:microsoft.com/office/officeart/2008/layout/VerticalCurvedList"/>
    <dgm:cxn modelId="{CBE2BEF8-80E6-476E-90C0-DE636D74A6F4}" srcId="{7E9D7DE4-740A-4681-8115-ECEDA9455417}" destId="{46924E1C-8C57-47D8-93C2-52771D55FCCD}" srcOrd="2" destOrd="0" parTransId="{3D23A313-F03F-4803-BE90-31861EB97822}" sibTransId="{858BB012-252A-4218-AC5C-8F193EBDD5DE}"/>
    <dgm:cxn modelId="{A5E6B1FA-72A3-4B87-A64F-7819B615E87B}" type="presOf" srcId="{AA258DA5-B264-467B-9AFA-8A6C5AE401E1}" destId="{D310FDFF-2AB0-4A99-AAF4-09B8B63F35E0}" srcOrd="0" destOrd="0" presId="urn:microsoft.com/office/officeart/2008/layout/VerticalCurvedList"/>
    <dgm:cxn modelId="{AE57605C-8B3E-47C6-88D4-AEC0B0A797CA}" type="presParOf" srcId="{D01280A4-AC89-4BE1-8CD5-E60418941110}" destId="{6F33F522-9008-43DF-A0C8-E0F1E804A69A}" srcOrd="0" destOrd="0" presId="urn:microsoft.com/office/officeart/2008/layout/VerticalCurvedList"/>
    <dgm:cxn modelId="{C7411C56-659B-4827-9C9F-2457A06BC274}" type="presParOf" srcId="{6F33F522-9008-43DF-A0C8-E0F1E804A69A}" destId="{6A148CE2-AFDD-41CB-9F72-F747E6A9514F}" srcOrd="0" destOrd="0" presId="urn:microsoft.com/office/officeart/2008/layout/VerticalCurvedList"/>
    <dgm:cxn modelId="{70187229-4C51-4F0B-8D03-07B76776BAAF}" type="presParOf" srcId="{6A148CE2-AFDD-41CB-9F72-F747E6A9514F}" destId="{4EA76CD0-871A-46E8-9DE5-0D5AB44BC9A8}" srcOrd="0" destOrd="0" presId="urn:microsoft.com/office/officeart/2008/layout/VerticalCurvedList"/>
    <dgm:cxn modelId="{438B873D-BE38-4F71-A474-EFF7996F382D}" type="presParOf" srcId="{6A148CE2-AFDD-41CB-9F72-F747E6A9514F}" destId="{676BBAF4-9D89-426D-AB70-DA62F048DFDE}" srcOrd="1" destOrd="0" presId="urn:microsoft.com/office/officeart/2008/layout/VerticalCurvedList"/>
    <dgm:cxn modelId="{02C33220-EBDB-41AC-9905-B2487F2FC775}" type="presParOf" srcId="{6A148CE2-AFDD-41CB-9F72-F747E6A9514F}" destId="{1E2DFA42-2077-4195-A243-C96FBC69557D}" srcOrd="2" destOrd="0" presId="urn:microsoft.com/office/officeart/2008/layout/VerticalCurvedList"/>
    <dgm:cxn modelId="{16C529B6-89EA-49FF-AAAA-333FD46FB777}" type="presParOf" srcId="{6A148CE2-AFDD-41CB-9F72-F747E6A9514F}" destId="{378D1B74-A355-455E-83B9-6A0358D38321}" srcOrd="3" destOrd="0" presId="urn:microsoft.com/office/officeart/2008/layout/VerticalCurvedList"/>
    <dgm:cxn modelId="{975C8FEF-659C-46BA-A934-28E543504057}" type="presParOf" srcId="{6F33F522-9008-43DF-A0C8-E0F1E804A69A}" destId="{7825849D-B134-4B4F-B969-70A115CEEBE3}" srcOrd="1" destOrd="0" presId="urn:microsoft.com/office/officeart/2008/layout/VerticalCurvedList"/>
    <dgm:cxn modelId="{84E2D170-26F3-401E-96DB-B7AF2CDFAB28}" type="presParOf" srcId="{6F33F522-9008-43DF-A0C8-E0F1E804A69A}" destId="{BA594278-DD48-4BA6-8EB3-7C44C1C5BC59}" srcOrd="2" destOrd="0" presId="urn:microsoft.com/office/officeart/2008/layout/VerticalCurvedList"/>
    <dgm:cxn modelId="{8C20D7A0-6AFA-4253-B5BE-ED158F9C9C8F}" type="presParOf" srcId="{BA594278-DD48-4BA6-8EB3-7C44C1C5BC59}" destId="{7C1BBE01-9C19-444A-9838-DF5ECEDD4D4D}" srcOrd="0" destOrd="0" presId="urn:microsoft.com/office/officeart/2008/layout/VerticalCurvedList"/>
    <dgm:cxn modelId="{7F83BBE9-FB9F-4A47-B1CD-1FEF1C4A8C4C}" type="presParOf" srcId="{6F33F522-9008-43DF-A0C8-E0F1E804A69A}" destId="{D310FDFF-2AB0-4A99-AAF4-09B8B63F35E0}" srcOrd="3" destOrd="0" presId="urn:microsoft.com/office/officeart/2008/layout/VerticalCurvedList"/>
    <dgm:cxn modelId="{51C5FF0A-983E-4315-95EB-0F9DF3EDB8F4}" type="presParOf" srcId="{6F33F522-9008-43DF-A0C8-E0F1E804A69A}" destId="{A6884A15-FBE6-4898-BFC5-8C04317AD414}" srcOrd="4" destOrd="0" presId="urn:microsoft.com/office/officeart/2008/layout/VerticalCurvedList"/>
    <dgm:cxn modelId="{FF4BE7F4-3DA1-4CD4-B6EC-CCE90C7FD713}" type="presParOf" srcId="{A6884A15-FBE6-4898-BFC5-8C04317AD414}" destId="{70556D26-9729-4058-90C0-0DB9565E6100}" srcOrd="0" destOrd="0" presId="urn:microsoft.com/office/officeart/2008/layout/VerticalCurvedList"/>
    <dgm:cxn modelId="{3E924612-5367-4209-B25B-484262D56978}" type="presParOf" srcId="{6F33F522-9008-43DF-A0C8-E0F1E804A69A}" destId="{B8A67B8D-91A1-45C0-B446-62F2A13DF38D}" srcOrd="5" destOrd="0" presId="urn:microsoft.com/office/officeart/2008/layout/VerticalCurvedList"/>
    <dgm:cxn modelId="{F93328F7-9081-4041-9F4B-AB5DB283E328}" type="presParOf" srcId="{6F33F522-9008-43DF-A0C8-E0F1E804A69A}" destId="{454F79F0-A17F-482B-A733-0272B0DDF7E5}" srcOrd="6" destOrd="0" presId="urn:microsoft.com/office/officeart/2008/layout/VerticalCurvedList"/>
    <dgm:cxn modelId="{A60761A9-BD55-4916-BE10-979BFF1FD8BD}" type="presParOf" srcId="{454F79F0-A17F-482B-A733-0272B0DDF7E5}" destId="{88C5495E-62D5-44E3-905B-8D6E0FDE8611}" srcOrd="0" destOrd="0" presId="urn:microsoft.com/office/officeart/2008/layout/VerticalCurvedList"/>
    <dgm:cxn modelId="{A5488681-A0DB-4846-A102-E41E08A9A866}" type="presParOf" srcId="{6F33F522-9008-43DF-A0C8-E0F1E804A69A}" destId="{41DB5919-5E3C-4872-886A-740B8BE5B861}" srcOrd="7" destOrd="0" presId="urn:microsoft.com/office/officeart/2008/layout/VerticalCurvedList"/>
    <dgm:cxn modelId="{8D9D6F2C-C5EA-44C3-ABDC-4469AF302CB5}" type="presParOf" srcId="{6F33F522-9008-43DF-A0C8-E0F1E804A69A}" destId="{753BD851-2526-441D-82C7-002E5E8C4675}" srcOrd="8" destOrd="0" presId="urn:microsoft.com/office/officeart/2008/layout/VerticalCurvedList"/>
    <dgm:cxn modelId="{6C9BF7C6-E352-47FF-86CC-000071C4F3BF}" type="presParOf" srcId="{753BD851-2526-441D-82C7-002E5E8C4675}" destId="{DA1FF1EC-8CD3-4DC2-AA6A-528F74DC70D1}" srcOrd="0" destOrd="0" presId="urn:microsoft.com/office/officeart/2008/layout/VerticalCurvedList"/>
    <dgm:cxn modelId="{4CFA4740-5CF3-42C9-9D62-AB93E08B9225}" type="presParOf" srcId="{6F33F522-9008-43DF-A0C8-E0F1E804A69A}" destId="{FCD55841-34E6-4A1E-9D8E-3F2B67316EF8}" srcOrd="9" destOrd="0" presId="urn:microsoft.com/office/officeart/2008/layout/VerticalCurvedList"/>
    <dgm:cxn modelId="{378FE4E3-939E-47AA-8A84-E93B93205737}" type="presParOf" srcId="{6F33F522-9008-43DF-A0C8-E0F1E804A69A}" destId="{808326AF-864A-4421-8257-3D626AF041CD}" srcOrd="10" destOrd="0" presId="urn:microsoft.com/office/officeart/2008/layout/VerticalCurvedList"/>
    <dgm:cxn modelId="{F42C3B04-F1DE-49DA-80E6-E45FA2F503D2}" type="presParOf" srcId="{808326AF-864A-4421-8257-3D626AF041CD}" destId="{B166F53E-CF73-44C5-A5F5-C948DB7E0C9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E9D7DE4-740A-4681-8115-ECEDA9455417}" type="doc">
      <dgm:prSet loTypeId="urn:microsoft.com/office/officeart/2008/layout/VerticalCurvedList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GB"/>
        </a:p>
      </dgm:t>
    </dgm:pt>
    <dgm:pt modelId="{669C4EDB-A185-46FE-8FD0-74E5491CF5EA}">
      <dgm:prSet phldrT="[Tekst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hr-HR" dirty="0"/>
            <a:t>Problem Description</a:t>
          </a:r>
          <a:endParaRPr lang="en-GB" dirty="0"/>
        </a:p>
      </dgm:t>
    </dgm:pt>
    <dgm:pt modelId="{6B757914-D783-44A3-BDAF-FB301F1A5EBD}" type="parTrans" cxnId="{8289193F-53B3-4F13-8284-F50BF618180A}">
      <dgm:prSet/>
      <dgm:spPr/>
      <dgm:t>
        <a:bodyPr/>
        <a:lstStyle/>
        <a:p>
          <a:endParaRPr lang="en-GB"/>
        </a:p>
      </dgm:t>
    </dgm:pt>
    <dgm:pt modelId="{FA07C4F2-5BB3-47A9-A250-C1F058D197E3}" type="sibTrans" cxnId="{8289193F-53B3-4F13-8284-F50BF618180A}">
      <dgm:prSet/>
      <dgm:spPr/>
      <dgm:t>
        <a:bodyPr/>
        <a:lstStyle/>
        <a:p>
          <a:endParaRPr lang="en-GB"/>
        </a:p>
      </dgm:t>
    </dgm:pt>
    <dgm:pt modelId="{CC45DC34-44D3-4A66-995E-F95938823DD4}">
      <dgm:prSet phldrT="[Tekst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hr-HR" noProof="0" dirty="0"/>
            <a:t>Analysis of Results</a:t>
          </a:r>
          <a:endParaRPr lang="en-GB" dirty="0"/>
        </a:p>
      </dgm:t>
    </dgm:pt>
    <dgm:pt modelId="{3214F02B-4A05-4E26-9963-05E21899605A}" type="parTrans" cxnId="{DC29AC52-B91C-4483-856A-B90439DBE41C}">
      <dgm:prSet/>
      <dgm:spPr/>
      <dgm:t>
        <a:bodyPr/>
        <a:lstStyle/>
        <a:p>
          <a:endParaRPr lang="en-GB"/>
        </a:p>
      </dgm:t>
    </dgm:pt>
    <dgm:pt modelId="{95163B0C-1BE8-403A-BE6D-DBBB93AE5CA2}" type="sibTrans" cxnId="{DC29AC52-B91C-4483-856A-B90439DBE41C}">
      <dgm:prSet/>
      <dgm:spPr/>
      <dgm:t>
        <a:bodyPr/>
        <a:lstStyle/>
        <a:p>
          <a:endParaRPr lang="en-GB"/>
        </a:p>
      </dgm:t>
    </dgm:pt>
    <dgm:pt modelId="{AE7004DC-CAD9-4A19-9230-1ACB9FD8996E}">
      <dgm:prSet phldrT="[Tekst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hr-HR" dirty="0"/>
            <a:t>Conclusions</a:t>
          </a:r>
          <a:endParaRPr lang="en-GB" dirty="0"/>
        </a:p>
      </dgm:t>
    </dgm:pt>
    <dgm:pt modelId="{DF37A34A-B212-440A-986C-FA051AC28C34}" type="parTrans" cxnId="{E2312456-7402-49B9-BE87-2A6BAACF1D7D}">
      <dgm:prSet/>
      <dgm:spPr/>
      <dgm:t>
        <a:bodyPr/>
        <a:lstStyle/>
        <a:p>
          <a:endParaRPr lang="en-GB"/>
        </a:p>
      </dgm:t>
    </dgm:pt>
    <dgm:pt modelId="{FBABB5E4-16AB-49B1-A5B9-A2FA9A2B2113}" type="sibTrans" cxnId="{E2312456-7402-49B9-BE87-2A6BAACF1D7D}">
      <dgm:prSet/>
      <dgm:spPr/>
      <dgm:t>
        <a:bodyPr/>
        <a:lstStyle/>
        <a:p>
          <a:endParaRPr lang="en-GB"/>
        </a:p>
      </dgm:t>
    </dgm:pt>
    <dgm:pt modelId="{AA258DA5-B264-467B-9AFA-8A6C5AE401E1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hr-HR" dirty="0"/>
            <a:t>Theoretical Model</a:t>
          </a:r>
          <a:endParaRPr lang="en-GB" dirty="0"/>
        </a:p>
      </dgm:t>
    </dgm:pt>
    <dgm:pt modelId="{2A7958EA-A863-4296-A096-C9652349600A}" type="parTrans" cxnId="{A89C7A69-278E-4EF0-B521-3AB7F75F90D6}">
      <dgm:prSet/>
      <dgm:spPr/>
      <dgm:t>
        <a:bodyPr/>
        <a:lstStyle/>
        <a:p>
          <a:endParaRPr lang="en-GB"/>
        </a:p>
      </dgm:t>
    </dgm:pt>
    <dgm:pt modelId="{63412B15-CB83-40B1-8B05-85C373A0FC1E}" type="sibTrans" cxnId="{A89C7A69-278E-4EF0-B521-3AB7F75F90D6}">
      <dgm:prSet/>
      <dgm:spPr/>
      <dgm:t>
        <a:bodyPr/>
        <a:lstStyle/>
        <a:p>
          <a:endParaRPr lang="en-GB"/>
        </a:p>
      </dgm:t>
    </dgm:pt>
    <dgm:pt modelId="{46924E1C-8C57-47D8-93C2-52771D55FCCD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hr-HR" dirty="0"/>
            <a:t>Experiment Setup </a:t>
          </a:r>
          <a:endParaRPr lang="en-GB" dirty="0"/>
        </a:p>
      </dgm:t>
    </dgm:pt>
    <dgm:pt modelId="{3D23A313-F03F-4803-BE90-31861EB97822}" type="parTrans" cxnId="{CBE2BEF8-80E6-476E-90C0-DE636D74A6F4}">
      <dgm:prSet/>
      <dgm:spPr/>
      <dgm:t>
        <a:bodyPr/>
        <a:lstStyle/>
        <a:p>
          <a:endParaRPr lang="en-GB"/>
        </a:p>
      </dgm:t>
    </dgm:pt>
    <dgm:pt modelId="{858BB012-252A-4218-AC5C-8F193EBDD5DE}" type="sibTrans" cxnId="{CBE2BEF8-80E6-476E-90C0-DE636D74A6F4}">
      <dgm:prSet/>
      <dgm:spPr/>
      <dgm:t>
        <a:bodyPr/>
        <a:lstStyle/>
        <a:p>
          <a:endParaRPr lang="en-GB"/>
        </a:p>
      </dgm:t>
    </dgm:pt>
    <dgm:pt modelId="{D01280A4-AC89-4BE1-8CD5-E60418941110}" type="pres">
      <dgm:prSet presAssocID="{7E9D7DE4-740A-4681-8115-ECEDA9455417}" presName="Name0" presStyleCnt="0">
        <dgm:presLayoutVars>
          <dgm:chMax val="7"/>
          <dgm:chPref val="7"/>
          <dgm:dir/>
        </dgm:presLayoutVars>
      </dgm:prSet>
      <dgm:spPr/>
    </dgm:pt>
    <dgm:pt modelId="{6F33F522-9008-43DF-A0C8-E0F1E804A69A}" type="pres">
      <dgm:prSet presAssocID="{7E9D7DE4-740A-4681-8115-ECEDA9455417}" presName="Name1" presStyleCnt="0"/>
      <dgm:spPr/>
    </dgm:pt>
    <dgm:pt modelId="{6A148CE2-AFDD-41CB-9F72-F747E6A9514F}" type="pres">
      <dgm:prSet presAssocID="{7E9D7DE4-740A-4681-8115-ECEDA9455417}" presName="cycle" presStyleCnt="0"/>
      <dgm:spPr/>
    </dgm:pt>
    <dgm:pt modelId="{4EA76CD0-871A-46E8-9DE5-0D5AB44BC9A8}" type="pres">
      <dgm:prSet presAssocID="{7E9D7DE4-740A-4681-8115-ECEDA9455417}" presName="srcNode" presStyleLbl="node1" presStyleIdx="0" presStyleCnt="5"/>
      <dgm:spPr/>
    </dgm:pt>
    <dgm:pt modelId="{676BBAF4-9D89-426D-AB70-DA62F048DFDE}" type="pres">
      <dgm:prSet presAssocID="{7E9D7DE4-740A-4681-8115-ECEDA9455417}" presName="conn" presStyleLbl="parChTrans1D2" presStyleIdx="0" presStyleCnt="1"/>
      <dgm:spPr/>
    </dgm:pt>
    <dgm:pt modelId="{1E2DFA42-2077-4195-A243-C96FBC69557D}" type="pres">
      <dgm:prSet presAssocID="{7E9D7DE4-740A-4681-8115-ECEDA9455417}" presName="extraNode" presStyleLbl="node1" presStyleIdx="0" presStyleCnt="5"/>
      <dgm:spPr/>
    </dgm:pt>
    <dgm:pt modelId="{378D1B74-A355-455E-83B9-6A0358D38321}" type="pres">
      <dgm:prSet presAssocID="{7E9D7DE4-740A-4681-8115-ECEDA9455417}" presName="dstNode" presStyleLbl="node1" presStyleIdx="0" presStyleCnt="5"/>
      <dgm:spPr/>
    </dgm:pt>
    <dgm:pt modelId="{7825849D-B134-4B4F-B969-70A115CEEBE3}" type="pres">
      <dgm:prSet presAssocID="{669C4EDB-A185-46FE-8FD0-74E5491CF5EA}" presName="text_1" presStyleLbl="node1" presStyleIdx="0" presStyleCnt="5">
        <dgm:presLayoutVars>
          <dgm:bulletEnabled val="1"/>
        </dgm:presLayoutVars>
      </dgm:prSet>
      <dgm:spPr/>
    </dgm:pt>
    <dgm:pt modelId="{BA594278-DD48-4BA6-8EB3-7C44C1C5BC59}" type="pres">
      <dgm:prSet presAssocID="{669C4EDB-A185-46FE-8FD0-74E5491CF5EA}" presName="accent_1" presStyleCnt="0"/>
      <dgm:spPr/>
    </dgm:pt>
    <dgm:pt modelId="{7C1BBE01-9C19-444A-9838-DF5ECEDD4D4D}" type="pres">
      <dgm:prSet presAssocID="{669C4EDB-A185-46FE-8FD0-74E5491CF5EA}" presName="accentRepeatNode" presStyleLbl="solidFgAcc1" presStyleIdx="0" presStyleCnt="5"/>
      <dgm:spPr/>
    </dgm:pt>
    <dgm:pt modelId="{D310FDFF-2AB0-4A99-AAF4-09B8B63F35E0}" type="pres">
      <dgm:prSet presAssocID="{AA258DA5-B264-467B-9AFA-8A6C5AE401E1}" presName="text_2" presStyleLbl="node1" presStyleIdx="1" presStyleCnt="5">
        <dgm:presLayoutVars>
          <dgm:bulletEnabled val="1"/>
        </dgm:presLayoutVars>
      </dgm:prSet>
      <dgm:spPr/>
    </dgm:pt>
    <dgm:pt modelId="{A6884A15-FBE6-4898-BFC5-8C04317AD414}" type="pres">
      <dgm:prSet presAssocID="{AA258DA5-B264-467B-9AFA-8A6C5AE401E1}" presName="accent_2" presStyleCnt="0"/>
      <dgm:spPr/>
    </dgm:pt>
    <dgm:pt modelId="{70556D26-9729-4058-90C0-0DB9565E6100}" type="pres">
      <dgm:prSet presAssocID="{AA258DA5-B264-467B-9AFA-8A6C5AE401E1}" presName="accentRepeatNode" presStyleLbl="solidFgAcc1" presStyleIdx="1" presStyleCnt="5"/>
      <dgm:spPr/>
    </dgm:pt>
    <dgm:pt modelId="{B8A67B8D-91A1-45C0-B446-62F2A13DF38D}" type="pres">
      <dgm:prSet presAssocID="{46924E1C-8C57-47D8-93C2-52771D55FCCD}" presName="text_3" presStyleLbl="node1" presStyleIdx="2" presStyleCnt="5">
        <dgm:presLayoutVars>
          <dgm:bulletEnabled val="1"/>
        </dgm:presLayoutVars>
      </dgm:prSet>
      <dgm:spPr/>
    </dgm:pt>
    <dgm:pt modelId="{454F79F0-A17F-482B-A733-0272B0DDF7E5}" type="pres">
      <dgm:prSet presAssocID="{46924E1C-8C57-47D8-93C2-52771D55FCCD}" presName="accent_3" presStyleCnt="0"/>
      <dgm:spPr/>
    </dgm:pt>
    <dgm:pt modelId="{88C5495E-62D5-44E3-905B-8D6E0FDE8611}" type="pres">
      <dgm:prSet presAssocID="{46924E1C-8C57-47D8-93C2-52771D55FCCD}" presName="accentRepeatNode" presStyleLbl="solidFgAcc1" presStyleIdx="2" presStyleCnt="5"/>
      <dgm:spPr/>
    </dgm:pt>
    <dgm:pt modelId="{41DB5919-5E3C-4872-886A-740B8BE5B861}" type="pres">
      <dgm:prSet presAssocID="{CC45DC34-44D3-4A66-995E-F95938823DD4}" presName="text_4" presStyleLbl="node1" presStyleIdx="3" presStyleCnt="5">
        <dgm:presLayoutVars>
          <dgm:bulletEnabled val="1"/>
        </dgm:presLayoutVars>
      </dgm:prSet>
      <dgm:spPr/>
    </dgm:pt>
    <dgm:pt modelId="{753BD851-2526-441D-82C7-002E5E8C4675}" type="pres">
      <dgm:prSet presAssocID="{CC45DC34-44D3-4A66-995E-F95938823DD4}" presName="accent_4" presStyleCnt="0"/>
      <dgm:spPr/>
    </dgm:pt>
    <dgm:pt modelId="{DA1FF1EC-8CD3-4DC2-AA6A-528F74DC70D1}" type="pres">
      <dgm:prSet presAssocID="{CC45DC34-44D3-4A66-995E-F95938823DD4}" presName="accentRepeatNode" presStyleLbl="solidFgAcc1" presStyleIdx="3" presStyleCnt="5"/>
      <dgm:spPr/>
    </dgm:pt>
    <dgm:pt modelId="{FCD55841-34E6-4A1E-9D8E-3F2B67316EF8}" type="pres">
      <dgm:prSet presAssocID="{AE7004DC-CAD9-4A19-9230-1ACB9FD8996E}" presName="text_5" presStyleLbl="node1" presStyleIdx="4" presStyleCnt="5">
        <dgm:presLayoutVars>
          <dgm:bulletEnabled val="1"/>
        </dgm:presLayoutVars>
      </dgm:prSet>
      <dgm:spPr/>
    </dgm:pt>
    <dgm:pt modelId="{808326AF-864A-4421-8257-3D626AF041CD}" type="pres">
      <dgm:prSet presAssocID="{AE7004DC-CAD9-4A19-9230-1ACB9FD8996E}" presName="accent_5" presStyleCnt="0"/>
      <dgm:spPr/>
    </dgm:pt>
    <dgm:pt modelId="{B166F53E-CF73-44C5-A5F5-C948DB7E0C90}" type="pres">
      <dgm:prSet presAssocID="{AE7004DC-CAD9-4A19-9230-1ACB9FD8996E}" presName="accentRepeatNode" presStyleLbl="solidFgAcc1" presStyleIdx="4" presStyleCnt="5"/>
      <dgm:spPr/>
    </dgm:pt>
  </dgm:ptLst>
  <dgm:cxnLst>
    <dgm:cxn modelId="{D9E70113-C019-4718-9AD1-529E31035F6C}" type="presOf" srcId="{FA07C4F2-5BB3-47A9-A250-C1F058D197E3}" destId="{676BBAF4-9D89-426D-AB70-DA62F048DFDE}" srcOrd="0" destOrd="0" presId="urn:microsoft.com/office/officeart/2008/layout/VerticalCurvedList"/>
    <dgm:cxn modelId="{20401E20-F9BB-4FF6-ABF1-157AA426D145}" type="presOf" srcId="{669C4EDB-A185-46FE-8FD0-74E5491CF5EA}" destId="{7825849D-B134-4B4F-B969-70A115CEEBE3}" srcOrd="0" destOrd="0" presId="urn:microsoft.com/office/officeart/2008/layout/VerticalCurvedList"/>
    <dgm:cxn modelId="{80AD2B38-70F9-462F-BC7D-D31520F641BA}" type="presOf" srcId="{CC45DC34-44D3-4A66-995E-F95938823DD4}" destId="{41DB5919-5E3C-4872-886A-740B8BE5B861}" srcOrd="0" destOrd="0" presId="urn:microsoft.com/office/officeart/2008/layout/VerticalCurvedList"/>
    <dgm:cxn modelId="{8289193F-53B3-4F13-8284-F50BF618180A}" srcId="{7E9D7DE4-740A-4681-8115-ECEDA9455417}" destId="{669C4EDB-A185-46FE-8FD0-74E5491CF5EA}" srcOrd="0" destOrd="0" parTransId="{6B757914-D783-44A3-BDAF-FB301F1A5EBD}" sibTransId="{FA07C4F2-5BB3-47A9-A250-C1F058D197E3}"/>
    <dgm:cxn modelId="{E422EE63-A5DA-4BAA-85D1-347E07A9C9C2}" type="presOf" srcId="{AE7004DC-CAD9-4A19-9230-1ACB9FD8996E}" destId="{FCD55841-34E6-4A1E-9D8E-3F2B67316EF8}" srcOrd="0" destOrd="0" presId="urn:microsoft.com/office/officeart/2008/layout/VerticalCurvedList"/>
    <dgm:cxn modelId="{A89C7A69-278E-4EF0-B521-3AB7F75F90D6}" srcId="{7E9D7DE4-740A-4681-8115-ECEDA9455417}" destId="{AA258DA5-B264-467B-9AFA-8A6C5AE401E1}" srcOrd="1" destOrd="0" parTransId="{2A7958EA-A863-4296-A096-C9652349600A}" sibTransId="{63412B15-CB83-40B1-8B05-85C373A0FC1E}"/>
    <dgm:cxn modelId="{DC29AC52-B91C-4483-856A-B90439DBE41C}" srcId="{7E9D7DE4-740A-4681-8115-ECEDA9455417}" destId="{CC45DC34-44D3-4A66-995E-F95938823DD4}" srcOrd="3" destOrd="0" parTransId="{3214F02B-4A05-4E26-9963-05E21899605A}" sibTransId="{95163B0C-1BE8-403A-BE6D-DBBB93AE5CA2}"/>
    <dgm:cxn modelId="{E2312456-7402-49B9-BE87-2A6BAACF1D7D}" srcId="{7E9D7DE4-740A-4681-8115-ECEDA9455417}" destId="{AE7004DC-CAD9-4A19-9230-1ACB9FD8996E}" srcOrd="4" destOrd="0" parTransId="{DF37A34A-B212-440A-986C-FA051AC28C34}" sibTransId="{FBABB5E4-16AB-49B1-A5B9-A2FA9A2B2113}"/>
    <dgm:cxn modelId="{03725778-7832-4897-9FF0-0C5B67FD8FC6}" type="presOf" srcId="{46924E1C-8C57-47D8-93C2-52771D55FCCD}" destId="{B8A67B8D-91A1-45C0-B446-62F2A13DF38D}" srcOrd="0" destOrd="0" presId="urn:microsoft.com/office/officeart/2008/layout/VerticalCurvedList"/>
    <dgm:cxn modelId="{230F61B2-52BD-4229-A232-1E9C8C301829}" type="presOf" srcId="{7E9D7DE4-740A-4681-8115-ECEDA9455417}" destId="{D01280A4-AC89-4BE1-8CD5-E60418941110}" srcOrd="0" destOrd="0" presId="urn:microsoft.com/office/officeart/2008/layout/VerticalCurvedList"/>
    <dgm:cxn modelId="{CBE2BEF8-80E6-476E-90C0-DE636D74A6F4}" srcId="{7E9D7DE4-740A-4681-8115-ECEDA9455417}" destId="{46924E1C-8C57-47D8-93C2-52771D55FCCD}" srcOrd="2" destOrd="0" parTransId="{3D23A313-F03F-4803-BE90-31861EB97822}" sibTransId="{858BB012-252A-4218-AC5C-8F193EBDD5DE}"/>
    <dgm:cxn modelId="{A5E6B1FA-72A3-4B87-A64F-7819B615E87B}" type="presOf" srcId="{AA258DA5-B264-467B-9AFA-8A6C5AE401E1}" destId="{D310FDFF-2AB0-4A99-AAF4-09B8B63F35E0}" srcOrd="0" destOrd="0" presId="urn:microsoft.com/office/officeart/2008/layout/VerticalCurvedList"/>
    <dgm:cxn modelId="{AE57605C-8B3E-47C6-88D4-AEC0B0A797CA}" type="presParOf" srcId="{D01280A4-AC89-4BE1-8CD5-E60418941110}" destId="{6F33F522-9008-43DF-A0C8-E0F1E804A69A}" srcOrd="0" destOrd="0" presId="urn:microsoft.com/office/officeart/2008/layout/VerticalCurvedList"/>
    <dgm:cxn modelId="{C7411C56-659B-4827-9C9F-2457A06BC274}" type="presParOf" srcId="{6F33F522-9008-43DF-A0C8-E0F1E804A69A}" destId="{6A148CE2-AFDD-41CB-9F72-F747E6A9514F}" srcOrd="0" destOrd="0" presId="urn:microsoft.com/office/officeart/2008/layout/VerticalCurvedList"/>
    <dgm:cxn modelId="{70187229-4C51-4F0B-8D03-07B76776BAAF}" type="presParOf" srcId="{6A148CE2-AFDD-41CB-9F72-F747E6A9514F}" destId="{4EA76CD0-871A-46E8-9DE5-0D5AB44BC9A8}" srcOrd="0" destOrd="0" presId="urn:microsoft.com/office/officeart/2008/layout/VerticalCurvedList"/>
    <dgm:cxn modelId="{438B873D-BE38-4F71-A474-EFF7996F382D}" type="presParOf" srcId="{6A148CE2-AFDD-41CB-9F72-F747E6A9514F}" destId="{676BBAF4-9D89-426D-AB70-DA62F048DFDE}" srcOrd="1" destOrd="0" presId="urn:microsoft.com/office/officeart/2008/layout/VerticalCurvedList"/>
    <dgm:cxn modelId="{02C33220-EBDB-41AC-9905-B2487F2FC775}" type="presParOf" srcId="{6A148CE2-AFDD-41CB-9F72-F747E6A9514F}" destId="{1E2DFA42-2077-4195-A243-C96FBC69557D}" srcOrd="2" destOrd="0" presId="urn:microsoft.com/office/officeart/2008/layout/VerticalCurvedList"/>
    <dgm:cxn modelId="{16C529B6-89EA-49FF-AAAA-333FD46FB777}" type="presParOf" srcId="{6A148CE2-AFDD-41CB-9F72-F747E6A9514F}" destId="{378D1B74-A355-455E-83B9-6A0358D38321}" srcOrd="3" destOrd="0" presId="urn:microsoft.com/office/officeart/2008/layout/VerticalCurvedList"/>
    <dgm:cxn modelId="{975C8FEF-659C-46BA-A934-28E543504057}" type="presParOf" srcId="{6F33F522-9008-43DF-A0C8-E0F1E804A69A}" destId="{7825849D-B134-4B4F-B969-70A115CEEBE3}" srcOrd="1" destOrd="0" presId="urn:microsoft.com/office/officeart/2008/layout/VerticalCurvedList"/>
    <dgm:cxn modelId="{84E2D170-26F3-401E-96DB-B7AF2CDFAB28}" type="presParOf" srcId="{6F33F522-9008-43DF-A0C8-E0F1E804A69A}" destId="{BA594278-DD48-4BA6-8EB3-7C44C1C5BC59}" srcOrd="2" destOrd="0" presId="urn:microsoft.com/office/officeart/2008/layout/VerticalCurvedList"/>
    <dgm:cxn modelId="{8C20D7A0-6AFA-4253-B5BE-ED158F9C9C8F}" type="presParOf" srcId="{BA594278-DD48-4BA6-8EB3-7C44C1C5BC59}" destId="{7C1BBE01-9C19-444A-9838-DF5ECEDD4D4D}" srcOrd="0" destOrd="0" presId="urn:microsoft.com/office/officeart/2008/layout/VerticalCurvedList"/>
    <dgm:cxn modelId="{7F83BBE9-FB9F-4A47-B1CD-1FEF1C4A8C4C}" type="presParOf" srcId="{6F33F522-9008-43DF-A0C8-E0F1E804A69A}" destId="{D310FDFF-2AB0-4A99-AAF4-09B8B63F35E0}" srcOrd="3" destOrd="0" presId="urn:microsoft.com/office/officeart/2008/layout/VerticalCurvedList"/>
    <dgm:cxn modelId="{51C5FF0A-983E-4315-95EB-0F9DF3EDB8F4}" type="presParOf" srcId="{6F33F522-9008-43DF-A0C8-E0F1E804A69A}" destId="{A6884A15-FBE6-4898-BFC5-8C04317AD414}" srcOrd="4" destOrd="0" presId="urn:microsoft.com/office/officeart/2008/layout/VerticalCurvedList"/>
    <dgm:cxn modelId="{FF4BE7F4-3DA1-4CD4-B6EC-CCE90C7FD713}" type="presParOf" srcId="{A6884A15-FBE6-4898-BFC5-8C04317AD414}" destId="{70556D26-9729-4058-90C0-0DB9565E6100}" srcOrd="0" destOrd="0" presId="urn:microsoft.com/office/officeart/2008/layout/VerticalCurvedList"/>
    <dgm:cxn modelId="{3E924612-5367-4209-B25B-484262D56978}" type="presParOf" srcId="{6F33F522-9008-43DF-A0C8-E0F1E804A69A}" destId="{B8A67B8D-91A1-45C0-B446-62F2A13DF38D}" srcOrd="5" destOrd="0" presId="urn:microsoft.com/office/officeart/2008/layout/VerticalCurvedList"/>
    <dgm:cxn modelId="{F93328F7-9081-4041-9F4B-AB5DB283E328}" type="presParOf" srcId="{6F33F522-9008-43DF-A0C8-E0F1E804A69A}" destId="{454F79F0-A17F-482B-A733-0272B0DDF7E5}" srcOrd="6" destOrd="0" presId="urn:microsoft.com/office/officeart/2008/layout/VerticalCurvedList"/>
    <dgm:cxn modelId="{A60761A9-BD55-4916-BE10-979BFF1FD8BD}" type="presParOf" srcId="{454F79F0-A17F-482B-A733-0272B0DDF7E5}" destId="{88C5495E-62D5-44E3-905B-8D6E0FDE8611}" srcOrd="0" destOrd="0" presId="urn:microsoft.com/office/officeart/2008/layout/VerticalCurvedList"/>
    <dgm:cxn modelId="{A5488681-A0DB-4846-A102-E41E08A9A866}" type="presParOf" srcId="{6F33F522-9008-43DF-A0C8-E0F1E804A69A}" destId="{41DB5919-5E3C-4872-886A-740B8BE5B861}" srcOrd="7" destOrd="0" presId="urn:microsoft.com/office/officeart/2008/layout/VerticalCurvedList"/>
    <dgm:cxn modelId="{8D9D6F2C-C5EA-44C3-ABDC-4469AF302CB5}" type="presParOf" srcId="{6F33F522-9008-43DF-A0C8-E0F1E804A69A}" destId="{753BD851-2526-441D-82C7-002E5E8C4675}" srcOrd="8" destOrd="0" presId="urn:microsoft.com/office/officeart/2008/layout/VerticalCurvedList"/>
    <dgm:cxn modelId="{6C9BF7C6-E352-47FF-86CC-000071C4F3BF}" type="presParOf" srcId="{753BD851-2526-441D-82C7-002E5E8C4675}" destId="{DA1FF1EC-8CD3-4DC2-AA6A-528F74DC70D1}" srcOrd="0" destOrd="0" presId="urn:microsoft.com/office/officeart/2008/layout/VerticalCurvedList"/>
    <dgm:cxn modelId="{4CFA4740-5CF3-42C9-9D62-AB93E08B9225}" type="presParOf" srcId="{6F33F522-9008-43DF-A0C8-E0F1E804A69A}" destId="{FCD55841-34E6-4A1E-9D8E-3F2B67316EF8}" srcOrd="9" destOrd="0" presId="urn:microsoft.com/office/officeart/2008/layout/VerticalCurvedList"/>
    <dgm:cxn modelId="{378FE4E3-939E-47AA-8A84-E93B93205737}" type="presParOf" srcId="{6F33F522-9008-43DF-A0C8-E0F1E804A69A}" destId="{808326AF-864A-4421-8257-3D626AF041CD}" srcOrd="10" destOrd="0" presId="urn:microsoft.com/office/officeart/2008/layout/VerticalCurvedList"/>
    <dgm:cxn modelId="{F42C3B04-F1DE-49DA-80E6-E45FA2F503D2}" type="presParOf" srcId="{808326AF-864A-4421-8257-3D626AF041CD}" destId="{B166F53E-CF73-44C5-A5F5-C948DB7E0C9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E9D7DE4-740A-4681-8115-ECEDA9455417}" type="doc">
      <dgm:prSet loTypeId="urn:microsoft.com/office/officeart/2008/layout/VerticalCurvedList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GB"/>
        </a:p>
      </dgm:t>
    </dgm:pt>
    <dgm:pt modelId="{669C4EDB-A185-46FE-8FD0-74E5491CF5EA}">
      <dgm:prSet phldrT="[Tekst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hr-HR" dirty="0"/>
            <a:t>Problem Description</a:t>
          </a:r>
          <a:endParaRPr lang="en-GB" dirty="0"/>
        </a:p>
      </dgm:t>
    </dgm:pt>
    <dgm:pt modelId="{6B757914-D783-44A3-BDAF-FB301F1A5EBD}" type="parTrans" cxnId="{8289193F-53B3-4F13-8284-F50BF618180A}">
      <dgm:prSet/>
      <dgm:spPr/>
      <dgm:t>
        <a:bodyPr/>
        <a:lstStyle/>
        <a:p>
          <a:endParaRPr lang="en-GB"/>
        </a:p>
      </dgm:t>
    </dgm:pt>
    <dgm:pt modelId="{FA07C4F2-5BB3-47A9-A250-C1F058D197E3}" type="sibTrans" cxnId="{8289193F-53B3-4F13-8284-F50BF618180A}">
      <dgm:prSet/>
      <dgm:spPr/>
      <dgm:t>
        <a:bodyPr/>
        <a:lstStyle/>
        <a:p>
          <a:endParaRPr lang="en-GB"/>
        </a:p>
      </dgm:t>
    </dgm:pt>
    <dgm:pt modelId="{CC45DC34-44D3-4A66-995E-F95938823DD4}">
      <dgm:prSet phldrT="[Tekst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hr-HR" noProof="0" dirty="0"/>
            <a:t>Analysis of Results</a:t>
          </a:r>
          <a:endParaRPr lang="en-GB" dirty="0"/>
        </a:p>
      </dgm:t>
    </dgm:pt>
    <dgm:pt modelId="{3214F02B-4A05-4E26-9963-05E21899605A}" type="parTrans" cxnId="{DC29AC52-B91C-4483-856A-B90439DBE41C}">
      <dgm:prSet/>
      <dgm:spPr/>
      <dgm:t>
        <a:bodyPr/>
        <a:lstStyle/>
        <a:p>
          <a:endParaRPr lang="en-GB"/>
        </a:p>
      </dgm:t>
    </dgm:pt>
    <dgm:pt modelId="{95163B0C-1BE8-403A-BE6D-DBBB93AE5CA2}" type="sibTrans" cxnId="{DC29AC52-B91C-4483-856A-B90439DBE41C}">
      <dgm:prSet/>
      <dgm:spPr/>
      <dgm:t>
        <a:bodyPr/>
        <a:lstStyle/>
        <a:p>
          <a:endParaRPr lang="en-GB"/>
        </a:p>
      </dgm:t>
    </dgm:pt>
    <dgm:pt modelId="{AE7004DC-CAD9-4A19-9230-1ACB9FD8996E}">
      <dgm:prSet phldrT="[Tekst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hr-HR" dirty="0"/>
            <a:t>Conclusions</a:t>
          </a:r>
          <a:endParaRPr lang="en-GB" dirty="0"/>
        </a:p>
      </dgm:t>
    </dgm:pt>
    <dgm:pt modelId="{DF37A34A-B212-440A-986C-FA051AC28C34}" type="parTrans" cxnId="{E2312456-7402-49B9-BE87-2A6BAACF1D7D}">
      <dgm:prSet/>
      <dgm:spPr/>
      <dgm:t>
        <a:bodyPr/>
        <a:lstStyle/>
        <a:p>
          <a:endParaRPr lang="en-GB"/>
        </a:p>
      </dgm:t>
    </dgm:pt>
    <dgm:pt modelId="{FBABB5E4-16AB-49B1-A5B9-A2FA9A2B2113}" type="sibTrans" cxnId="{E2312456-7402-49B9-BE87-2A6BAACF1D7D}">
      <dgm:prSet/>
      <dgm:spPr/>
      <dgm:t>
        <a:bodyPr/>
        <a:lstStyle/>
        <a:p>
          <a:endParaRPr lang="en-GB"/>
        </a:p>
      </dgm:t>
    </dgm:pt>
    <dgm:pt modelId="{AA258DA5-B264-467B-9AFA-8A6C5AE401E1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hr-HR" dirty="0"/>
            <a:t>Theoretical Model</a:t>
          </a:r>
          <a:endParaRPr lang="en-GB" dirty="0"/>
        </a:p>
      </dgm:t>
    </dgm:pt>
    <dgm:pt modelId="{2A7958EA-A863-4296-A096-C9652349600A}" type="parTrans" cxnId="{A89C7A69-278E-4EF0-B521-3AB7F75F90D6}">
      <dgm:prSet/>
      <dgm:spPr/>
      <dgm:t>
        <a:bodyPr/>
        <a:lstStyle/>
        <a:p>
          <a:endParaRPr lang="en-GB"/>
        </a:p>
      </dgm:t>
    </dgm:pt>
    <dgm:pt modelId="{63412B15-CB83-40B1-8B05-85C373A0FC1E}" type="sibTrans" cxnId="{A89C7A69-278E-4EF0-B521-3AB7F75F90D6}">
      <dgm:prSet/>
      <dgm:spPr/>
      <dgm:t>
        <a:bodyPr/>
        <a:lstStyle/>
        <a:p>
          <a:endParaRPr lang="en-GB"/>
        </a:p>
      </dgm:t>
    </dgm:pt>
    <dgm:pt modelId="{46924E1C-8C57-47D8-93C2-52771D55FCCD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hr-HR" dirty="0"/>
            <a:t>Experiment Setup </a:t>
          </a:r>
          <a:endParaRPr lang="en-GB" dirty="0"/>
        </a:p>
      </dgm:t>
    </dgm:pt>
    <dgm:pt modelId="{3D23A313-F03F-4803-BE90-31861EB97822}" type="parTrans" cxnId="{CBE2BEF8-80E6-476E-90C0-DE636D74A6F4}">
      <dgm:prSet/>
      <dgm:spPr/>
      <dgm:t>
        <a:bodyPr/>
        <a:lstStyle/>
        <a:p>
          <a:endParaRPr lang="en-GB"/>
        </a:p>
      </dgm:t>
    </dgm:pt>
    <dgm:pt modelId="{858BB012-252A-4218-AC5C-8F193EBDD5DE}" type="sibTrans" cxnId="{CBE2BEF8-80E6-476E-90C0-DE636D74A6F4}">
      <dgm:prSet/>
      <dgm:spPr/>
      <dgm:t>
        <a:bodyPr/>
        <a:lstStyle/>
        <a:p>
          <a:endParaRPr lang="en-GB"/>
        </a:p>
      </dgm:t>
    </dgm:pt>
    <dgm:pt modelId="{D01280A4-AC89-4BE1-8CD5-E60418941110}" type="pres">
      <dgm:prSet presAssocID="{7E9D7DE4-740A-4681-8115-ECEDA9455417}" presName="Name0" presStyleCnt="0">
        <dgm:presLayoutVars>
          <dgm:chMax val="7"/>
          <dgm:chPref val="7"/>
          <dgm:dir/>
        </dgm:presLayoutVars>
      </dgm:prSet>
      <dgm:spPr/>
    </dgm:pt>
    <dgm:pt modelId="{6F33F522-9008-43DF-A0C8-E0F1E804A69A}" type="pres">
      <dgm:prSet presAssocID="{7E9D7DE4-740A-4681-8115-ECEDA9455417}" presName="Name1" presStyleCnt="0"/>
      <dgm:spPr/>
    </dgm:pt>
    <dgm:pt modelId="{6A148CE2-AFDD-41CB-9F72-F747E6A9514F}" type="pres">
      <dgm:prSet presAssocID="{7E9D7DE4-740A-4681-8115-ECEDA9455417}" presName="cycle" presStyleCnt="0"/>
      <dgm:spPr/>
    </dgm:pt>
    <dgm:pt modelId="{4EA76CD0-871A-46E8-9DE5-0D5AB44BC9A8}" type="pres">
      <dgm:prSet presAssocID="{7E9D7DE4-740A-4681-8115-ECEDA9455417}" presName="srcNode" presStyleLbl="node1" presStyleIdx="0" presStyleCnt="5"/>
      <dgm:spPr/>
    </dgm:pt>
    <dgm:pt modelId="{676BBAF4-9D89-426D-AB70-DA62F048DFDE}" type="pres">
      <dgm:prSet presAssocID="{7E9D7DE4-740A-4681-8115-ECEDA9455417}" presName="conn" presStyleLbl="parChTrans1D2" presStyleIdx="0" presStyleCnt="1"/>
      <dgm:spPr/>
    </dgm:pt>
    <dgm:pt modelId="{1E2DFA42-2077-4195-A243-C96FBC69557D}" type="pres">
      <dgm:prSet presAssocID="{7E9D7DE4-740A-4681-8115-ECEDA9455417}" presName="extraNode" presStyleLbl="node1" presStyleIdx="0" presStyleCnt="5"/>
      <dgm:spPr/>
    </dgm:pt>
    <dgm:pt modelId="{378D1B74-A355-455E-83B9-6A0358D38321}" type="pres">
      <dgm:prSet presAssocID="{7E9D7DE4-740A-4681-8115-ECEDA9455417}" presName="dstNode" presStyleLbl="node1" presStyleIdx="0" presStyleCnt="5"/>
      <dgm:spPr/>
    </dgm:pt>
    <dgm:pt modelId="{7825849D-B134-4B4F-B969-70A115CEEBE3}" type="pres">
      <dgm:prSet presAssocID="{669C4EDB-A185-46FE-8FD0-74E5491CF5EA}" presName="text_1" presStyleLbl="node1" presStyleIdx="0" presStyleCnt="5">
        <dgm:presLayoutVars>
          <dgm:bulletEnabled val="1"/>
        </dgm:presLayoutVars>
      </dgm:prSet>
      <dgm:spPr/>
    </dgm:pt>
    <dgm:pt modelId="{BA594278-DD48-4BA6-8EB3-7C44C1C5BC59}" type="pres">
      <dgm:prSet presAssocID="{669C4EDB-A185-46FE-8FD0-74E5491CF5EA}" presName="accent_1" presStyleCnt="0"/>
      <dgm:spPr/>
    </dgm:pt>
    <dgm:pt modelId="{7C1BBE01-9C19-444A-9838-DF5ECEDD4D4D}" type="pres">
      <dgm:prSet presAssocID="{669C4EDB-A185-46FE-8FD0-74E5491CF5EA}" presName="accentRepeatNode" presStyleLbl="solidFgAcc1" presStyleIdx="0" presStyleCnt="5"/>
      <dgm:spPr/>
    </dgm:pt>
    <dgm:pt modelId="{D310FDFF-2AB0-4A99-AAF4-09B8B63F35E0}" type="pres">
      <dgm:prSet presAssocID="{AA258DA5-B264-467B-9AFA-8A6C5AE401E1}" presName="text_2" presStyleLbl="node1" presStyleIdx="1" presStyleCnt="5">
        <dgm:presLayoutVars>
          <dgm:bulletEnabled val="1"/>
        </dgm:presLayoutVars>
      </dgm:prSet>
      <dgm:spPr/>
    </dgm:pt>
    <dgm:pt modelId="{A6884A15-FBE6-4898-BFC5-8C04317AD414}" type="pres">
      <dgm:prSet presAssocID="{AA258DA5-B264-467B-9AFA-8A6C5AE401E1}" presName="accent_2" presStyleCnt="0"/>
      <dgm:spPr/>
    </dgm:pt>
    <dgm:pt modelId="{70556D26-9729-4058-90C0-0DB9565E6100}" type="pres">
      <dgm:prSet presAssocID="{AA258DA5-B264-467B-9AFA-8A6C5AE401E1}" presName="accentRepeatNode" presStyleLbl="solidFgAcc1" presStyleIdx="1" presStyleCnt="5"/>
      <dgm:spPr/>
    </dgm:pt>
    <dgm:pt modelId="{B8A67B8D-91A1-45C0-B446-62F2A13DF38D}" type="pres">
      <dgm:prSet presAssocID="{46924E1C-8C57-47D8-93C2-52771D55FCCD}" presName="text_3" presStyleLbl="node1" presStyleIdx="2" presStyleCnt="5">
        <dgm:presLayoutVars>
          <dgm:bulletEnabled val="1"/>
        </dgm:presLayoutVars>
      </dgm:prSet>
      <dgm:spPr/>
    </dgm:pt>
    <dgm:pt modelId="{454F79F0-A17F-482B-A733-0272B0DDF7E5}" type="pres">
      <dgm:prSet presAssocID="{46924E1C-8C57-47D8-93C2-52771D55FCCD}" presName="accent_3" presStyleCnt="0"/>
      <dgm:spPr/>
    </dgm:pt>
    <dgm:pt modelId="{88C5495E-62D5-44E3-905B-8D6E0FDE8611}" type="pres">
      <dgm:prSet presAssocID="{46924E1C-8C57-47D8-93C2-52771D55FCCD}" presName="accentRepeatNode" presStyleLbl="solidFgAcc1" presStyleIdx="2" presStyleCnt="5"/>
      <dgm:spPr/>
    </dgm:pt>
    <dgm:pt modelId="{41DB5919-5E3C-4872-886A-740B8BE5B861}" type="pres">
      <dgm:prSet presAssocID="{CC45DC34-44D3-4A66-995E-F95938823DD4}" presName="text_4" presStyleLbl="node1" presStyleIdx="3" presStyleCnt="5">
        <dgm:presLayoutVars>
          <dgm:bulletEnabled val="1"/>
        </dgm:presLayoutVars>
      </dgm:prSet>
      <dgm:spPr/>
    </dgm:pt>
    <dgm:pt modelId="{753BD851-2526-441D-82C7-002E5E8C4675}" type="pres">
      <dgm:prSet presAssocID="{CC45DC34-44D3-4A66-995E-F95938823DD4}" presName="accent_4" presStyleCnt="0"/>
      <dgm:spPr/>
    </dgm:pt>
    <dgm:pt modelId="{DA1FF1EC-8CD3-4DC2-AA6A-528F74DC70D1}" type="pres">
      <dgm:prSet presAssocID="{CC45DC34-44D3-4A66-995E-F95938823DD4}" presName="accentRepeatNode" presStyleLbl="solidFgAcc1" presStyleIdx="3" presStyleCnt="5"/>
      <dgm:spPr/>
    </dgm:pt>
    <dgm:pt modelId="{FCD55841-34E6-4A1E-9D8E-3F2B67316EF8}" type="pres">
      <dgm:prSet presAssocID="{AE7004DC-CAD9-4A19-9230-1ACB9FD8996E}" presName="text_5" presStyleLbl="node1" presStyleIdx="4" presStyleCnt="5">
        <dgm:presLayoutVars>
          <dgm:bulletEnabled val="1"/>
        </dgm:presLayoutVars>
      </dgm:prSet>
      <dgm:spPr/>
    </dgm:pt>
    <dgm:pt modelId="{808326AF-864A-4421-8257-3D626AF041CD}" type="pres">
      <dgm:prSet presAssocID="{AE7004DC-CAD9-4A19-9230-1ACB9FD8996E}" presName="accent_5" presStyleCnt="0"/>
      <dgm:spPr/>
    </dgm:pt>
    <dgm:pt modelId="{B166F53E-CF73-44C5-A5F5-C948DB7E0C90}" type="pres">
      <dgm:prSet presAssocID="{AE7004DC-CAD9-4A19-9230-1ACB9FD8996E}" presName="accentRepeatNode" presStyleLbl="solidFgAcc1" presStyleIdx="4" presStyleCnt="5"/>
      <dgm:spPr/>
    </dgm:pt>
  </dgm:ptLst>
  <dgm:cxnLst>
    <dgm:cxn modelId="{D9E70113-C019-4718-9AD1-529E31035F6C}" type="presOf" srcId="{FA07C4F2-5BB3-47A9-A250-C1F058D197E3}" destId="{676BBAF4-9D89-426D-AB70-DA62F048DFDE}" srcOrd="0" destOrd="0" presId="urn:microsoft.com/office/officeart/2008/layout/VerticalCurvedList"/>
    <dgm:cxn modelId="{20401E20-F9BB-4FF6-ABF1-157AA426D145}" type="presOf" srcId="{669C4EDB-A185-46FE-8FD0-74E5491CF5EA}" destId="{7825849D-B134-4B4F-B969-70A115CEEBE3}" srcOrd="0" destOrd="0" presId="urn:microsoft.com/office/officeart/2008/layout/VerticalCurvedList"/>
    <dgm:cxn modelId="{80AD2B38-70F9-462F-BC7D-D31520F641BA}" type="presOf" srcId="{CC45DC34-44D3-4A66-995E-F95938823DD4}" destId="{41DB5919-5E3C-4872-886A-740B8BE5B861}" srcOrd="0" destOrd="0" presId="urn:microsoft.com/office/officeart/2008/layout/VerticalCurvedList"/>
    <dgm:cxn modelId="{8289193F-53B3-4F13-8284-F50BF618180A}" srcId="{7E9D7DE4-740A-4681-8115-ECEDA9455417}" destId="{669C4EDB-A185-46FE-8FD0-74E5491CF5EA}" srcOrd="0" destOrd="0" parTransId="{6B757914-D783-44A3-BDAF-FB301F1A5EBD}" sibTransId="{FA07C4F2-5BB3-47A9-A250-C1F058D197E3}"/>
    <dgm:cxn modelId="{E422EE63-A5DA-4BAA-85D1-347E07A9C9C2}" type="presOf" srcId="{AE7004DC-CAD9-4A19-9230-1ACB9FD8996E}" destId="{FCD55841-34E6-4A1E-9D8E-3F2B67316EF8}" srcOrd="0" destOrd="0" presId="urn:microsoft.com/office/officeart/2008/layout/VerticalCurvedList"/>
    <dgm:cxn modelId="{A89C7A69-278E-4EF0-B521-3AB7F75F90D6}" srcId="{7E9D7DE4-740A-4681-8115-ECEDA9455417}" destId="{AA258DA5-B264-467B-9AFA-8A6C5AE401E1}" srcOrd="1" destOrd="0" parTransId="{2A7958EA-A863-4296-A096-C9652349600A}" sibTransId="{63412B15-CB83-40B1-8B05-85C373A0FC1E}"/>
    <dgm:cxn modelId="{DC29AC52-B91C-4483-856A-B90439DBE41C}" srcId="{7E9D7DE4-740A-4681-8115-ECEDA9455417}" destId="{CC45DC34-44D3-4A66-995E-F95938823DD4}" srcOrd="3" destOrd="0" parTransId="{3214F02B-4A05-4E26-9963-05E21899605A}" sibTransId="{95163B0C-1BE8-403A-BE6D-DBBB93AE5CA2}"/>
    <dgm:cxn modelId="{E2312456-7402-49B9-BE87-2A6BAACF1D7D}" srcId="{7E9D7DE4-740A-4681-8115-ECEDA9455417}" destId="{AE7004DC-CAD9-4A19-9230-1ACB9FD8996E}" srcOrd="4" destOrd="0" parTransId="{DF37A34A-B212-440A-986C-FA051AC28C34}" sibTransId="{FBABB5E4-16AB-49B1-A5B9-A2FA9A2B2113}"/>
    <dgm:cxn modelId="{03725778-7832-4897-9FF0-0C5B67FD8FC6}" type="presOf" srcId="{46924E1C-8C57-47D8-93C2-52771D55FCCD}" destId="{B8A67B8D-91A1-45C0-B446-62F2A13DF38D}" srcOrd="0" destOrd="0" presId="urn:microsoft.com/office/officeart/2008/layout/VerticalCurvedList"/>
    <dgm:cxn modelId="{230F61B2-52BD-4229-A232-1E9C8C301829}" type="presOf" srcId="{7E9D7DE4-740A-4681-8115-ECEDA9455417}" destId="{D01280A4-AC89-4BE1-8CD5-E60418941110}" srcOrd="0" destOrd="0" presId="urn:microsoft.com/office/officeart/2008/layout/VerticalCurvedList"/>
    <dgm:cxn modelId="{CBE2BEF8-80E6-476E-90C0-DE636D74A6F4}" srcId="{7E9D7DE4-740A-4681-8115-ECEDA9455417}" destId="{46924E1C-8C57-47D8-93C2-52771D55FCCD}" srcOrd="2" destOrd="0" parTransId="{3D23A313-F03F-4803-BE90-31861EB97822}" sibTransId="{858BB012-252A-4218-AC5C-8F193EBDD5DE}"/>
    <dgm:cxn modelId="{A5E6B1FA-72A3-4B87-A64F-7819B615E87B}" type="presOf" srcId="{AA258DA5-B264-467B-9AFA-8A6C5AE401E1}" destId="{D310FDFF-2AB0-4A99-AAF4-09B8B63F35E0}" srcOrd="0" destOrd="0" presId="urn:microsoft.com/office/officeart/2008/layout/VerticalCurvedList"/>
    <dgm:cxn modelId="{AE57605C-8B3E-47C6-88D4-AEC0B0A797CA}" type="presParOf" srcId="{D01280A4-AC89-4BE1-8CD5-E60418941110}" destId="{6F33F522-9008-43DF-A0C8-E0F1E804A69A}" srcOrd="0" destOrd="0" presId="urn:microsoft.com/office/officeart/2008/layout/VerticalCurvedList"/>
    <dgm:cxn modelId="{C7411C56-659B-4827-9C9F-2457A06BC274}" type="presParOf" srcId="{6F33F522-9008-43DF-A0C8-E0F1E804A69A}" destId="{6A148CE2-AFDD-41CB-9F72-F747E6A9514F}" srcOrd="0" destOrd="0" presId="urn:microsoft.com/office/officeart/2008/layout/VerticalCurvedList"/>
    <dgm:cxn modelId="{70187229-4C51-4F0B-8D03-07B76776BAAF}" type="presParOf" srcId="{6A148CE2-AFDD-41CB-9F72-F747E6A9514F}" destId="{4EA76CD0-871A-46E8-9DE5-0D5AB44BC9A8}" srcOrd="0" destOrd="0" presId="urn:microsoft.com/office/officeart/2008/layout/VerticalCurvedList"/>
    <dgm:cxn modelId="{438B873D-BE38-4F71-A474-EFF7996F382D}" type="presParOf" srcId="{6A148CE2-AFDD-41CB-9F72-F747E6A9514F}" destId="{676BBAF4-9D89-426D-AB70-DA62F048DFDE}" srcOrd="1" destOrd="0" presId="urn:microsoft.com/office/officeart/2008/layout/VerticalCurvedList"/>
    <dgm:cxn modelId="{02C33220-EBDB-41AC-9905-B2487F2FC775}" type="presParOf" srcId="{6A148CE2-AFDD-41CB-9F72-F747E6A9514F}" destId="{1E2DFA42-2077-4195-A243-C96FBC69557D}" srcOrd="2" destOrd="0" presId="urn:microsoft.com/office/officeart/2008/layout/VerticalCurvedList"/>
    <dgm:cxn modelId="{16C529B6-89EA-49FF-AAAA-333FD46FB777}" type="presParOf" srcId="{6A148CE2-AFDD-41CB-9F72-F747E6A9514F}" destId="{378D1B74-A355-455E-83B9-6A0358D38321}" srcOrd="3" destOrd="0" presId="urn:microsoft.com/office/officeart/2008/layout/VerticalCurvedList"/>
    <dgm:cxn modelId="{975C8FEF-659C-46BA-A934-28E543504057}" type="presParOf" srcId="{6F33F522-9008-43DF-A0C8-E0F1E804A69A}" destId="{7825849D-B134-4B4F-B969-70A115CEEBE3}" srcOrd="1" destOrd="0" presId="urn:microsoft.com/office/officeart/2008/layout/VerticalCurvedList"/>
    <dgm:cxn modelId="{84E2D170-26F3-401E-96DB-B7AF2CDFAB28}" type="presParOf" srcId="{6F33F522-9008-43DF-A0C8-E0F1E804A69A}" destId="{BA594278-DD48-4BA6-8EB3-7C44C1C5BC59}" srcOrd="2" destOrd="0" presId="urn:microsoft.com/office/officeart/2008/layout/VerticalCurvedList"/>
    <dgm:cxn modelId="{8C20D7A0-6AFA-4253-B5BE-ED158F9C9C8F}" type="presParOf" srcId="{BA594278-DD48-4BA6-8EB3-7C44C1C5BC59}" destId="{7C1BBE01-9C19-444A-9838-DF5ECEDD4D4D}" srcOrd="0" destOrd="0" presId="urn:microsoft.com/office/officeart/2008/layout/VerticalCurvedList"/>
    <dgm:cxn modelId="{7F83BBE9-FB9F-4A47-B1CD-1FEF1C4A8C4C}" type="presParOf" srcId="{6F33F522-9008-43DF-A0C8-E0F1E804A69A}" destId="{D310FDFF-2AB0-4A99-AAF4-09B8B63F35E0}" srcOrd="3" destOrd="0" presId="urn:microsoft.com/office/officeart/2008/layout/VerticalCurvedList"/>
    <dgm:cxn modelId="{51C5FF0A-983E-4315-95EB-0F9DF3EDB8F4}" type="presParOf" srcId="{6F33F522-9008-43DF-A0C8-E0F1E804A69A}" destId="{A6884A15-FBE6-4898-BFC5-8C04317AD414}" srcOrd="4" destOrd="0" presId="urn:microsoft.com/office/officeart/2008/layout/VerticalCurvedList"/>
    <dgm:cxn modelId="{FF4BE7F4-3DA1-4CD4-B6EC-CCE90C7FD713}" type="presParOf" srcId="{A6884A15-FBE6-4898-BFC5-8C04317AD414}" destId="{70556D26-9729-4058-90C0-0DB9565E6100}" srcOrd="0" destOrd="0" presId="urn:microsoft.com/office/officeart/2008/layout/VerticalCurvedList"/>
    <dgm:cxn modelId="{3E924612-5367-4209-B25B-484262D56978}" type="presParOf" srcId="{6F33F522-9008-43DF-A0C8-E0F1E804A69A}" destId="{B8A67B8D-91A1-45C0-B446-62F2A13DF38D}" srcOrd="5" destOrd="0" presId="urn:microsoft.com/office/officeart/2008/layout/VerticalCurvedList"/>
    <dgm:cxn modelId="{F93328F7-9081-4041-9F4B-AB5DB283E328}" type="presParOf" srcId="{6F33F522-9008-43DF-A0C8-E0F1E804A69A}" destId="{454F79F0-A17F-482B-A733-0272B0DDF7E5}" srcOrd="6" destOrd="0" presId="urn:microsoft.com/office/officeart/2008/layout/VerticalCurvedList"/>
    <dgm:cxn modelId="{A60761A9-BD55-4916-BE10-979BFF1FD8BD}" type="presParOf" srcId="{454F79F0-A17F-482B-A733-0272B0DDF7E5}" destId="{88C5495E-62D5-44E3-905B-8D6E0FDE8611}" srcOrd="0" destOrd="0" presId="urn:microsoft.com/office/officeart/2008/layout/VerticalCurvedList"/>
    <dgm:cxn modelId="{A5488681-A0DB-4846-A102-E41E08A9A866}" type="presParOf" srcId="{6F33F522-9008-43DF-A0C8-E0F1E804A69A}" destId="{41DB5919-5E3C-4872-886A-740B8BE5B861}" srcOrd="7" destOrd="0" presId="urn:microsoft.com/office/officeart/2008/layout/VerticalCurvedList"/>
    <dgm:cxn modelId="{8D9D6F2C-C5EA-44C3-ABDC-4469AF302CB5}" type="presParOf" srcId="{6F33F522-9008-43DF-A0C8-E0F1E804A69A}" destId="{753BD851-2526-441D-82C7-002E5E8C4675}" srcOrd="8" destOrd="0" presId="urn:microsoft.com/office/officeart/2008/layout/VerticalCurvedList"/>
    <dgm:cxn modelId="{6C9BF7C6-E352-47FF-86CC-000071C4F3BF}" type="presParOf" srcId="{753BD851-2526-441D-82C7-002E5E8C4675}" destId="{DA1FF1EC-8CD3-4DC2-AA6A-528F74DC70D1}" srcOrd="0" destOrd="0" presId="urn:microsoft.com/office/officeart/2008/layout/VerticalCurvedList"/>
    <dgm:cxn modelId="{4CFA4740-5CF3-42C9-9D62-AB93E08B9225}" type="presParOf" srcId="{6F33F522-9008-43DF-A0C8-E0F1E804A69A}" destId="{FCD55841-34E6-4A1E-9D8E-3F2B67316EF8}" srcOrd="9" destOrd="0" presId="urn:microsoft.com/office/officeart/2008/layout/VerticalCurvedList"/>
    <dgm:cxn modelId="{378FE4E3-939E-47AA-8A84-E93B93205737}" type="presParOf" srcId="{6F33F522-9008-43DF-A0C8-E0F1E804A69A}" destId="{808326AF-864A-4421-8257-3D626AF041CD}" srcOrd="10" destOrd="0" presId="urn:microsoft.com/office/officeart/2008/layout/VerticalCurvedList"/>
    <dgm:cxn modelId="{F42C3B04-F1DE-49DA-80E6-E45FA2F503D2}" type="presParOf" srcId="{808326AF-864A-4421-8257-3D626AF041CD}" destId="{B166F53E-CF73-44C5-A5F5-C948DB7E0C9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E9D7DE4-740A-4681-8115-ECEDA9455417}" type="doc">
      <dgm:prSet loTypeId="urn:microsoft.com/office/officeart/2008/layout/VerticalCurvedList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GB"/>
        </a:p>
      </dgm:t>
    </dgm:pt>
    <dgm:pt modelId="{669C4EDB-A185-46FE-8FD0-74E5491CF5EA}">
      <dgm:prSet phldrT="[Tekst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hr-HR" dirty="0"/>
            <a:t>Problem Description</a:t>
          </a:r>
          <a:endParaRPr lang="en-GB" dirty="0"/>
        </a:p>
      </dgm:t>
    </dgm:pt>
    <dgm:pt modelId="{6B757914-D783-44A3-BDAF-FB301F1A5EBD}" type="parTrans" cxnId="{8289193F-53B3-4F13-8284-F50BF618180A}">
      <dgm:prSet/>
      <dgm:spPr/>
      <dgm:t>
        <a:bodyPr/>
        <a:lstStyle/>
        <a:p>
          <a:endParaRPr lang="en-GB"/>
        </a:p>
      </dgm:t>
    </dgm:pt>
    <dgm:pt modelId="{FA07C4F2-5BB3-47A9-A250-C1F058D197E3}" type="sibTrans" cxnId="{8289193F-53B3-4F13-8284-F50BF618180A}">
      <dgm:prSet/>
      <dgm:spPr/>
      <dgm:t>
        <a:bodyPr/>
        <a:lstStyle/>
        <a:p>
          <a:endParaRPr lang="en-GB"/>
        </a:p>
      </dgm:t>
    </dgm:pt>
    <dgm:pt modelId="{CC45DC34-44D3-4A66-995E-F95938823DD4}">
      <dgm:prSet phldrT="[Tekst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hr-HR" noProof="0" dirty="0"/>
            <a:t>Analysis of Results</a:t>
          </a:r>
          <a:endParaRPr lang="en-GB" dirty="0"/>
        </a:p>
      </dgm:t>
    </dgm:pt>
    <dgm:pt modelId="{3214F02B-4A05-4E26-9963-05E21899605A}" type="parTrans" cxnId="{DC29AC52-B91C-4483-856A-B90439DBE41C}">
      <dgm:prSet/>
      <dgm:spPr/>
      <dgm:t>
        <a:bodyPr/>
        <a:lstStyle/>
        <a:p>
          <a:endParaRPr lang="en-GB"/>
        </a:p>
      </dgm:t>
    </dgm:pt>
    <dgm:pt modelId="{95163B0C-1BE8-403A-BE6D-DBBB93AE5CA2}" type="sibTrans" cxnId="{DC29AC52-B91C-4483-856A-B90439DBE41C}">
      <dgm:prSet/>
      <dgm:spPr/>
      <dgm:t>
        <a:bodyPr/>
        <a:lstStyle/>
        <a:p>
          <a:endParaRPr lang="en-GB"/>
        </a:p>
      </dgm:t>
    </dgm:pt>
    <dgm:pt modelId="{AE7004DC-CAD9-4A19-9230-1ACB9FD8996E}">
      <dgm:prSet phldrT="[Tekst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hr-HR" dirty="0"/>
            <a:t>Conclusions</a:t>
          </a:r>
          <a:endParaRPr lang="en-GB" dirty="0"/>
        </a:p>
      </dgm:t>
    </dgm:pt>
    <dgm:pt modelId="{DF37A34A-B212-440A-986C-FA051AC28C34}" type="parTrans" cxnId="{E2312456-7402-49B9-BE87-2A6BAACF1D7D}">
      <dgm:prSet/>
      <dgm:spPr/>
      <dgm:t>
        <a:bodyPr/>
        <a:lstStyle/>
        <a:p>
          <a:endParaRPr lang="en-GB"/>
        </a:p>
      </dgm:t>
    </dgm:pt>
    <dgm:pt modelId="{FBABB5E4-16AB-49B1-A5B9-A2FA9A2B2113}" type="sibTrans" cxnId="{E2312456-7402-49B9-BE87-2A6BAACF1D7D}">
      <dgm:prSet/>
      <dgm:spPr/>
      <dgm:t>
        <a:bodyPr/>
        <a:lstStyle/>
        <a:p>
          <a:endParaRPr lang="en-GB"/>
        </a:p>
      </dgm:t>
    </dgm:pt>
    <dgm:pt modelId="{AA258DA5-B264-467B-9AFA-8A6C5AE401E1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hr-HR" dirty="0"/>
            <a:t>Theoretical Model</a:t>
          </a:r>
          <a:endParaRPr lang="en-GB" dirty="0"/>
        </a:p>
      </dgm:t>
    </dgm:pt>
    <dgm:pt modelId="{2A7958EA-A863-4296-A096-C9652349600A}" type="parTrans" cxnId="{A89C7A69-278E-4EF0-B521-3AB7F75F90D6}">
      <dgm:prSet/>
      <dgm:spPr/>
      <dgm:t>
        <a:bodyPr/>
        <a:lstStyle/>
        <a:p>
          <a:endParaRPr lang="en-GB"/>
        </a:p>
      </dgm:t>
    </dgm:pt>
    <dgm:pt modelId="{63412B15-CB83-40B1-8B05-85C373A0FC1E}" type="sibTrans" cxnId="{A89C7A69-278E-4EF0-B521-3AB7F75F90D6}">
      <dgm:prSet/>
      <dgm:spPr/>
      <dgm:t>
        <a:bodyPr/>
        <a:lstStyle/>
        <a:p>
          <a:endParaRPr lang="en-GB"/>
        </a:p>
      </dgm:t>
    </dgm:pt>
    <dgm:pt modelId="{46924E1C-8C57-47D8-93C2-52771D55FCCD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hr-HR" dirty="0"/>
            <a:t>Experiment Setup </a:t>
          </a:r>
          <a:endParaRPr lang="en-GB" dirty="0"/>
        </a:p>
      </dgm:t>
    </dgm:pt>
    <dgm:pt modelId="{3D23A313-F03F-4803-BE90-31861EB97822}" type="parTrans" cxnId="{CBE2BEF8-80E6-476E-90C0-DE636D74A6F4}">
      <dgm:prSet/>
      <dgm:spPr/>
      <dgm:t>
        <a:bodyPr/>
        <a:lstStyle/>
        <a:p>
          <a:endParaRPr lang="en-GB"/>
        </a:p>
      </dgm:t>
    </dgm:pt>
    <dgm:pt modelId="{858BB012-252A-4218-AC5C-8F193EBDD5DE}" type="sibTrans" cxnId="{CBE2BEF8-80E6-476E-90C0-DE636D74A6F4}">
      <dgm:prSet/>
      <dgm:spPr/>
      <dgm:t>
        <a:bodyPr/>
        <a:lstStyle/>
        <a:p>
          <a:endParaRPr lang="en-GB"/>
        </a:p>
      </dgm:t>
    </dgm:pt>
    <dgm:pt modelId="{D01280A4-AC89-4BE1-8CD5-E60418941110}" type="pres">
      <dgm:prSet presAssocID="{7E9D7DE4-740A-4681-8115-ECEDA9455417}" presName="Name0" presStyleCnt="0">
        <dgm:presLayoutVars>
          <dgm:chMax val="7"/>
          <dgm:chPref val="7"/>
          <dgm:dir/>
        </dgm:presLayoutVars>
      </dgm:prSet>
      <dgm:spPr/>
    </dgm:pt>
    <dgm:pt modelId="{6F33F522-9008-43DF-A0C8-E0F1E804A69A}" type="pres">
      <dgm:prSet presAssocID="{7E9D7DE4-740A-4681-8115-ECEDA9455417}" presName="Name1" presStyleCnt="0"/>
      <dgm:spPr/>
    </dgm:pt>
    <dgm:pt modelId="{6A148CE2-AFDD-41CB-9F72-F747E6A9514F}" type="pres">
      <dgm:prSet presAssocID="{7E9D7DE4-740A-4681-8115-ECEDA9455417}" presName="cycle" presStyleCnt="0"/>
      <dgm:spPr/>
    </dgm:pt>
    <dgm:pt modelId="{4EA76CD0-871A-46E8-9DE5-0D5AB44BC9A8}" type="pres">
      <dgm:prSet presAssocID="{7E9D7DE4-740A-4681-8115-ECEDA9455417}" presName="srcNode" presStyleLbl="node1" presStyleIdx="0" presStyleCnt="5"/>
      <dgm:spPr/>
    </dgm:pt>
    <dgm:pt modelId="{676BBAF4-9D89-426D-AB70-DA62F048DFDE}" type="pres">
      <dgm:prSet presAssocID="{7E9D7DE4-740A-4681-8115-ECEDA9455417}" presName="conn" presStyleLbl="parChTrans1D2" presStyleIdx="0" presStyleCnt="1"/>
      <dgm:spPr/>
    </dgm:pt>
    <dgm:pt modelId="{1E2DFA42-2077-4195-A243-C96FBC69557D}" type="pres">
      <dgm:prSet presAssocID="{7E9D7DE4-740A-4681-8115-ECEDA9455417}" presName="extraNode" presStyleLbl="node1" presStyleIdx="0" presStyleCnt="5"/>
      <dgm:spPr/>
    </dgm:pt>
    <dgm:pt modelId="{378D1B74-A355-455E-83B9-6A0358D38321}" type="pres">
      <dgm:prSet presAssocID="{7E9D7DE4-740A-4681-8115-ECEDA9455417}" presName="dstNode" presStyleLbl="node1" presStyleIdx="0" presStyleCnt="5"/>
      <dgm:spPr/>
    </dgm:pt>
    <dgm:pt modelId="{7825849D-B134-4B4F-B969-70A115CEEBE3}" type="pres">
      <dgm:prSet presAssocID="{669C4EDB-A185-46FE-8FD0-74E5491CF5EA}" presName="text_1" presStyleLbl="node1" presStyleIdx="0" presStyleCnt="5">
        <dgm:presLayoutVars>
          <dgm:bulletEnabled val="1"/>
        </dgm:presLayoutVars>
      </dgm:prSet>
      <dgm:spPr/>
    </dgm:pt>
    <dgm:pt modelId="{BA594278-DD48-4BA6-8EB3-7C44C1C5BC59}" type="pres">
      <dgm:prSet presAssocID="{669C4EDB-A185-46FE-8FD0-74E5491CF5EA}" presName="accent_1" presStyleCnt="0"/>
      <dgm:spPr/>
    </dgm:pt>
    <dgm:pt modelId="{7C1BBE01-9C19-444A-9838-DF5ECEDD4D4D}" type="pres">
      <dgm:prSet presAssocID="{669C4EDB-A185-46FE-8FD0-74E5491CF5EA}" presName="accentRepeatNode" presStyleLbl="solidFgAcc1" presStyleIdx="0" presStyleCnt="5"/>
      <dgm:spPr/>
    </dgm:pt>
    <dgm:pt modelId="{D310FDFF-2AB0-4A99-AAF4-09B8B63F35E0}" type="pres">
      <dgm:prSet presAssocID="{AA258DA5-B264-467B-9AFA-8A6C5AE401E1}" presName="text_2" presStyleLbl="node1" presStyleIdx="1" presStyleCnt="5">
        <dgm:presLayoutVars>
          <dgm:bulletEnabled val="1"/>
        </dgm:presLayoutVars>
      </dgm:prSet>
      <dgm:spPr/>
    </dgm:pt>
    <dgm:pt modelId="{A6884A15-FBE6-4898-BFC5-8C04317AD414}" type="pres">
      <dgm:prSet presAssocID="{AA258DA5-B264-467B-9AFA-8A6C5AE401E1}" presName="accent_2" presStyleCnt="0"/>
      <dgm:spPr/>
    </dgm:pt>
    <dgm:pt modelId="{70556D26-9729-4058-90C0-0DB9565E6100}" type="pres">
      <dgm:prSet presAssocID="{AA258DA5-B264-467B-9AFA-8A6C5AE401E1}" presName="accentRepeatNode" presStyleLbl="solidFgAcc1" presStyleIdx="1" presStyleCnt="5"/>
      <dgm:spPr/>
    </dgm:pt>
    <dgm:pt modelId="{B8A67B8D-91A1-45C0-B446-62F2A13DF38D}" type="pres">
      <dgm:prSet presAssocID="{46924E1C-8C57-47D8-93C2-52771D55FCCD}" presName="text_3" presStyleLbl="node1" presStyleIdx="2" presStyleCnt="5">
        <dgm:presLayoutVars>
          <dgm:bulletEnabled val="1"/>
        </dgm:presLayoutVars>
      </dgm:prSet>
      <dgm:spPr/>
    </dgm:pt>
    <dgm:pt modelId="{454F79F0-A17F-482B-A733-0272B0DDF7E5}" type="pres">
      <dgm:prSet presAssocID="{46924E1C-8C57-47D8-93C2-52771D55FCCD}" presName="accent_3" presStyleCnt="0"/>
      <dgm:spPr/>
    </dgm:pt>
    <dgm:pt modelId="{88C5495E-62D5-44E3-905B-8D6E0FDE8611}" type="pres">
      <dgm:prSet presAssocID="{46924E1C-8C57-47D8-93C2-52771D55FCCD}" presName="accentRepeatNode" presStyleLbl="solidFgAcc1" presStyleIdx="2" presStyleCnt="5"/>
      <dgm:spPr/>
    </dgm:pt>
    <dgm:pt modelId="{41DB5919-5E3C-4872-886A-740B8BE5B861}" type="pres">
      <dgm:prSet presAssocID="{CC45DC34-44D3-4A66-995E-F95938823DD4}" presName="text_4" presStyleLbl="node1" presStyleIdx="3" presStyleCnt="5">
        <dgm:presLayoutVars>
          <dgm:bulletEnabled val="1"/>
        </dgm:presLayoutVars>
      </dgm:prSet>
      <dgm:spPr/>
    </dgm:pt>
    <dgm:pt modelId="{753BD851-2526-441D-82C7-002E5E8C4675}" type="pres">
      <dgm:prSet presAssocID="{CC45DC34-44D3-4A66-995E-F95938823DD4}" presName="accent_4" presStyleCnt="0"/>
      <dgm:spPr/>
    </dgm:pt>
    <dgm:pt modelId="{DA1FF1EC-8CD3-4DC2-AA6A-528F74DC70D1}" type="pres">
      <dgm:prSet presAssocID="{CC45DC34-44D3-4A66-995E-F95938823DD4}" presName="accentRepeatNode" presStyleLbl="solidFgAcc1" presStyleIdx="3" presStyleCnt="5"/>
      <dgm:spPr/>
    </dgm:pt>
    <dgm:pt modelId="{FCD55841-34E6-4A1E-9D8E-3F2B67316EF8}" type="pres">
      <dgm:prSet presAssocID="{AE7004DC-CAD9-4A19-9230-1ACB9FD8996E}" presName="text_5" presStyleLbl="node1" presStyleIdx="4" presStyleCnt="5">
        <dgm:presLayoutVars>
          <dgm:bulletEnabled val="1"/>
        </dgm:presLayoutVars>
      </dgm:prSet>
      <dgm:spPr/>
    </dgm:pt>
    <dgm:pt modelId="{808326AF-864A-4421-8257-3D626AF041CD}" type="pres">
      <dgm:prSet presAssocID="{AE7004DC-CAD9-4A19-9230-1ACB9FD8996E}" presName="accent_5" presStyleCnt="0"/>
      <dgm:spPr/>
    </dgm:pt>
    <dgm:pt modelId="{B166F53E-CF73-44C5-A5F5-C948DB7E0C90}" type="pres">
      <dgm:prSet presAssocID="{AE7004DC-CAD9-4A19-9230-1ACB9FD8996E}" presName="accentRepeatNode" presStyleLbl="solidFgAcc1" presStyleIdx="4" presStyleCnt="5"/>
      <dgm:spPr/>
    </dgm:pt>
  </dgm:ptLst>
  <dgm:cxnLst>
    <dgm:cxn modelId="{D9E70113-C019-4718-9AD1-529E31035F6C}" type="presOf" srcId="{FA07C4F2-5BB3-47A9-A250-C1F058D197E3}" destId="{676BBAF4-9D89-426D-AB70-DA62F048DFDE}" srcOrd="0" destOrd="0" presId="urn:microsoft.com/office/officeart/2008/layout/VerticalCurvedList"/>
    <dgm:cxn modelId="{20401E20-F9BB-4FF6-ABF1-157AA426D145}" type="presOf" srcId="{669C4EDB-A185-46FE-8FD0-74E5491CF5EA}" destId="{7825849D-B134-4B4F-B969-70A115CEEBE3}" srcOrd="0" destOrd="0" presId="urn:microsoft.com/office/officeart/2008/layout/VerticalCurvedList"/>
    <dgm:cxn modelId="{80AD2B38-70F9-462F-BC7D-D31520F641BA}" type="presOf" srcId="{CC45DC34-44D3-4A66-995E-F95938823DD4}" destId="{41DB5919-5E3C-4872-886A-740B8BE5B861}" srcOrd="0" destOrd="0" presId="urn:microsoft.com/office/officeart/2008/layout/VerticalCurvedList"/>
    <dgm:cxn modelId="{8289193F-53B3-4F13-8284-F50BF618180A}" srcId="{7E9D7DE4-740A-4681-8115-ECEDA9455417}" destId="{669C4EDB-A185-46FE-8FD0-74E5491CF5EA}" srcOrd="0" destOrd="0" parTransId="{6B757914-D783-44A3-BDAF-FB301F1A5EBD}" sibTransId="{FA07C4F2-5BB3-47A9-A250-C1F058D197E3}"/>
    <dgm:cxn modelId="{E422EE63-A5DA-4BAA-85D1-347E07A9C9C2}" type="presOf" srcId="{AE7004DC-CAD9-4A19-9230-1ACB9FD8996E}" destId="{FCD55841-34E6-4A1E-9D8E-3F2B67316EF8}" srcOrd="0" destOrd="0" presId="urn:microsoft.com/office/officeart/2008/layout/VerticalCurvedList"/>
    <dgm:cxn modelId="{A89C7A69-278E-4EF0-B521-3AB7F75F90D6}" srcId="{7E9D7DE4-740A-4681-8115-ECEDA9455417}" destId="{AA258DA5-B264-467B-9AFA-8A6C5AE401E1}" srcOrd="1" destOrd="0" parTransId="{2A7958EA-A863-4296-A096-C9652349600A}" sibTransId="{63412B15-CB83-40B1-8B05-85C373A0FC1E}"/>
    <dgm:cxn modelId="{DC29AC52-B91C-4483-856A-B90439DBE41C}" srcId="{7E9D7DE4-740A-4681-8115-ECEDA9455417}" destId="{CC45DC34-44D3-4A66-995E-F95938823DD4}" srcOrd="3" destOrd="0" parTransId="{3214F02B-4A05-4E26-9963-05E21899605A}" sibTransId="{95163B0C-1BE8-403A-BE6D-DBBB93AE5CA2}"/>
    <dgm:cxn modelId="{E2312456-7402-49B9-BE87-2A6BAACF1D7D}" srcId="{7E9D7DE4-740A-4681-8115-ECEDA9455417}" destId="{AE7004DC-CAD9-4A19-9230-1ACB9FD8996E}" srcOrd="4" destOrd="0" parTransId="{DF37A34A-B212-440A-986C-FA051AC28C34}" sibTransId="{FBABB5E4-16AB-49B1-A5B9-A2FA9A2B2113}"/>
    <dgm:cxn modelId="{03725778-7832-4897-9FF0-0C5B67FD8FC6}" type="presOf" srcId="{46924E1C-8C57-47D8-93C2-52771D55FCCD}" destId="{B8A67B8D-91A1-45C0-B446-62F2A13DF38D}" srcOrd="0" destOrd="0" presId="urn:microsoft.com/office/officeart/2008/layout/VerticalCurvedList"/>
    <dgm:cxn modelId="{230F61B2-52BD-4229-A232-1E9C8C301829}" type="presOf" srcId="{7E9D7DE4-740A-4681-8115-ECEDA9455417}" destId="{D01280A4-AC89-4BE1-8CD5-E60418941110}" srcOrd="0" destOrd="0" presId="urn:microsoft.com/office/officeart/2008/layout/VerticalCurvedList"/>
    <dgm:cxn modelId="{CBE2BEF8-80E6-476E-90C0-DE636D74A6F4}" srcId="{7E9D7DE4-740A-4681-8115-ECEDA9455417}" destId="{46924E1C-8C57-47D8-93C2-52771D55FCCD}" srcOrd="2" destOrd="0" parTransId="{3D23A313-F03F-4803-BE90-31861EB97822}" sibTransId="{858BB012-252A-4218-AC5C-8F193EBDD5DE}"/>
    <dgm:cxn modelId="{A5E6B1FA-72A3-4B87-A64F-7819B615E87B}" type="presOf" srcId="{AA258DA5-B264-467B-9AFA-8A6C5AE401E1}" destId="{D310FDFF-2AB0-4A99-AAF4-09B8B63F35E0}" srcOrd="0" destOrd="0" presId="urn:microsoft.com/office/officeart/2008/layout/VerticalCurvedList"/>
    <dgm:cxn modelId="{AE57605C-8B3E-47C6-88D4-AEC0B0A797CA}" type="presParOf" srcId="{D01280A4-AC89-4BE1-8CD5-E60418941110}" destId="{6F33F522-9008-43DF-A0C8-E0F1E804A69A}" srcOrd="0" destOrd="0" presId="urn:microsoft.com/office/officeart/2008/layout/VerticalCurvedList"/>
    <dgm:cxn modelId="{C7411C56-659B-4827-9C9F-2457A06BC274}" type="presParOf" srcId="{6F33F522-9008-43DF-A0C8-E0F1E804A69A}" destId="{6A148CE2-AFDD-41CB-9F72-F747E6A9514F}" srcOrd="0" destOrd="0" presId="urn:microsoft.com/office/officeart/2008/layout/VerticalCurvedList"/>
    <dgm:cxn modelId="{70187229-4C51-4F0B-8D03-07B76776BAAF}" type="presParOf" srcId="{6A148CE2-AFDD-41CB-9F72-F747E6A9514F}" destId="{4EA76CD0-871A-46E8-9DE5-0D5AB44BC9A8}" srcOrd="0" destOrd="0" presId="urn:microsoft.com/office/officeart/2008/layout/VerticalCurvedList"/>
    <dgm:cxn modelId="{438B873D-BE38-4F71-A474-EFF7996F382D}" type="presParOf" srcId="{6A148CE2-AFDD-41CB-9F72-F747E6A9514F}" destId="{676BBAF4-9D89-426D-AB70-DA62F048DFDE}" srcOrd="1" destOrd="0" presId="urn:microsoft.com/office/officeart/2008/layout/VerticalCurvedList"/>
    <dgm:cxn modelId="{02C33220-EBDB-41AC-9905-B2487F2FC775}" type="presParOf" srcId="{6A148CE2-AFDD-41CB-9F72-F747E6A9514F}" destId="{1E2DFA42-2077-4195-A243-C96FBC69557D}" srcOrd="2" destOrd="0" presId="urn:microsoft.com/office/officeart/2008/layout/VerticalCurvedList"/>
    <dgm:cxn modelId="{16C529B6-89EA-49FF-AAAA-333FD46FB777}" type="presParOf" srcId="{6A148CE2-AFDD-41CB-9F72-F747E6A9514F}" destId="{378D1B74-A355-455E-83B9-6A0358D38321}" srcOrd="3" destOrd="0" presId="urn:microsoft.com/office/officeart/2008/layout/VerticalCurvedList"/>
    <dgm:cxn modelId="{975C8FEF-659C-46BA-A934-28E543504057}" type="presParOf" srcId="{6F33F522-9008-43DF-A0C8-E0F1E804A69A}" destId="{7825849D-B134-4B4F-B969-70A115CEEBE3}" srcOrd="1" destOrd="0" presId="urn:microsoft.com/office/officeart/2008/layout/VerticalCurvedList"/>
    <dgm:cxn modelId="{84E2D170-26F3-401E-96DB-B7AF2CDFAB28}" type="presParOf" srcId="{6F33F522-9008-43DF-A0C8-E0F1E804A69A}" destId="{BA594278-DD48-4BA6-8EB3-7C44C1C5BC59}" srcOrd="2" destOrd="0" presId="urn:microsoft.com/office/officeart/2008/layout/VerticalCurvedList"/>
    <dgm:cxn modelId="{8C20D7A0-6AFA-4253-B5BE-ED158F9C9C8F}" type="presParOf" srcId="{BA594278-DD48-4BA6-8EB3-7C44C1C5BC59}" destId="{7C1BBE01-9C19-444A-9838-DF5ECEDD4D4D}" srcOrd="0" destOrd="0" presId="urn:microsoft.com/office/officeart/2008/layout/VerticalCurvedList"/>
    <dgm:cxn modelId="{7F83BBE9-FB9F-4A47-B1CD-1FEF1C4A8C4C}" type="presParOf" srcId="{6F33F522-9008-43DF-A0C8-E0F1E804A69A}" destId="{D310FDFF-2AB0-4A99-AAF4-09B8B63F35E0}" srcOrd="3" destOrd="0" presId="urn:microsoft.com/office/officeart/2008/layout/VerticalCurvedList"/>
    <dgm:cxn modelId="{51C5FF0A-983E-4315-95EB-0F9DF3EDB8F4}" type="presParOf" srcId="{6F33F522-9008-43DF-A0C8-E0F1E804A69A}" destId="{A6884A15-FBE6-4898-BFC5-8C04317AD414}" srcOrd="4" destOrd="0" presId="urn:microsoft.com/office/officeart/2008/layout/VerticalCurvedList"/>
    <dgm:cxn modelId="{FF4BE7F4-3DA1-4CD4-B6EC-CCE90C7FD713}" type="presParOf" srcId="{A6884A15-FBE6-4898-BFC5-8C04317AD414}" destId="{70556D26-9729-4058-90C0-0DB9565E6100}" srcOrd="0" destOrd="0" presId="urn:microsoft.com/office/officeart/2008/layout/VerticalCurvedList"/>
    <dgm:cxn modelId="{3E924612-5367-4209-B25B-484262D56978}" type="presParOf" srcId="{6F33F522-9008-43DF-A0C8-E0F1E804A69A}" destId="{B8A67B8D-91A1-45C0-B446-62F2A13DF38D}" srcOrd="5" destOrd="0" presId="urn:microsoft.com/office/officeart/2008/layout/VerticalCurvedList"/>
    <dgm:cxn modelId="{F93328F7-9081-4041-9F4B-AB5DB283E328}" type="presParOf" srcId="{6F33F522-9008-43DF-A0C8-E0F1E804A69A}" destId="{454F79F0-A17F-482B-A733-0272B0DDF7E5}" srcOrd="6" destOrd="0" presId="urn:microsoft.com/office/officeart/2008/layout/VerticalCurvedList"/>
    <dgm:cxn modelId="{A60761A9-BD55-4916-BE10-979BFF1FD8BD}" type="presParOf" srcId="{454F79F0-A17F-482B-A733-0272B0DDF7E5}" destId="{88C5495E-62D5-44E3-905B-8D6E0FDE8611}" srcOrd="0" destOrd="0" presId="urn:microsoft.com/office/officeart/2008/layout/VerticalCurvedList"/>
    <dgm:cxn modelId="{A5488681-A0DB-4846-A102-E41E08A9A866}" type="presParOf" srcId="{6F33F522-9008-43DF-A0C8-E0F1E804A69A}" destId="{41DB5919-5E3C-4872-886A-740B8BE5B861}" srcOrd="7" destOrd="0" presId="urn:microsoft.com/office/officeart/2008/layout/VerticalCurvedList"/>
    <dgm:cxn modelId="{8D9D6F2C-C5EA-44C3-ABDC-4469AF302CB5}" type="presParOf" srcId="{6F33F522-9008-43DF-A0C8-E0F1E804A69A}" destId="{753BD851-2526-441D-82C7-002E5E8C4675}" srcOrd="8" destOrd="0" presId="urn:microsoft.com/office/officeart/2008/layout/VerticalCurvedList"/>
    <dgm:cxn modelId="{6C9BF7C6-E352-47FF-86CC-000071C4F3BF}" type="presParOf" srcId="{753BD851-2526-441D-82C7-002E5E8C4675}" destId="{DA1FF1EC-8CD3-4DC2-AA6A-528F74DC70D1}" srcOrd="0" destOrd="0" presId="urn:microsoft.com/office/officeart/2008/layout/VerticalCurvedList"/>
    <dgm:cxn modelId="{4CFA4740-5CF3-42C9-9D62-AB93E08B9225}" type="presParOf" srcId="{6F33F522-9008-43DF-A0C8-E0F1E804A69A}" destId="{FCD55841-34E6-4A1E-9D8E-3F2B67316EF8}" srcOrd="9" destOrd="0" presId="urn:microsoft.com/office/officeart/2008/layout/VerticalCurvedList"/>
    <dgm:cxn modelId="{378FE4E3-939E-47AA-8A84-E93B93205737}" type="presParOf" srcId="{6F33F522-9008-43DF-A0C8-E0F1E804A69A}" destId="{808326AF-864A-4421-8257-3D626AF041CD}" srcOrd="10" destOrd="0" presId="urn:microsoft.com/office/officeart/2008/layout/VerticalCurvedList"/>
    <dgm:cxn modelId="{F42C3B04-F1DE-49DA-80E6-E45FA2F503D2}" type="presParOf" srcId="{808326AF-864A-4421-8257-3D626AF041CD}" destId="{B166F53E-CF73-44C5-A5F5-C948DB7E0C9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6BBAF4-9D89-426D-AB70-DA62F048DFDE}">
      <dsp:nvSpPr>
        <dsp:cNvPr id="0" name=""/>
        <dsp:cNvSpPr/>
      </dsp:nvSpPr>
      <dsp:spPr>
        <a:xfrm>
          <a:off x="-5862667" y="-897228"/>
          <a:ext cx="6979503" cy="6979503"/>
        </a:xfrm>
        <a:prstGeom prst="blockArc">
          <a:avLst>
            <a:gd name="adj1" fmla="val 18900000"/>
            <a:gd name="adj2" fmla="val 2700000"/>
            <a:gd name="adj3" fmla="val 309"/>
          </a:avLst>
        </a:pr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25849D-B134-4B4F-B969-70A115CEEBE3}">
      <dsp:nvSpPr>
        <dsp:cNvPr id="0" name=""/>
        <dsp:cNvSpPr/>
      </dsp:nvSpPr>
      <dsp:spPr>
        <a:xfrm>
          <a:off x="488129" y="323961"/>
          <a:ext cx="7668577" cy="648338"/>
        </a:xfrm>
        <a:prstGeom prst="rect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4619" tIns="86360" rIns="86360" bIns="8636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400" kern="1200" dirty="0"/>
            <a:t>Problem Description</a:t>
          </a:r>
          <a:endParaRPr lang="en-GB" sz="3400" kern="1200" dirty="0"/>
        </a:p>
      </dsp:txBody>
      <dsp:txXfrm>
        <a:off x="488129" y="323961"/>
        <a:ext cx="7668577" cy="648338"/>
      </dsp:txXfrm>
    </dsp:sp>
    <dsp:sp modelId="{7C1BBE01-9C19-444A-9838-DF5ECEDD4D4D}">
      <dsp:nvSpPr>
        <dsp:cNvPr id="0" name=""/>
        <dsp:cNvSpPr/>
      </dsp:nvSpPr>
      <dsp:spPr>
        <a:xfrm>
          <a:off x="82918" y="242919"/>
          <a:ext cx="810422" cy="8104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10FDFF-2AB0-4A99-AAF4-09B8B63F35E0}">
      <dsp:nvSpPr>
        <dsp:cNvPr id="0" name=""/>
        <dsp:cNvSpPr/>
      </dsp:nvSpPr>
      <dsp:spPr>
        <a:xfrm>
          <a:off x="952709" y="1296158"/>
          <a:ext cx="7203997" cy="648338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4619" tIns="86360" rIns="86360" bIns="8636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400" kern="1200" dirty="0"/>
            <a:t>Theoretical Model</a:t>
          </a:r>
          <a:endParaRPr lang="en-GB" sz="3400" kern="1200" dirty="0"/>
        </a:p>
      </dsp:txBody>
      <dsp:txXfrm>
        <a:off x="952709" y="1296158"/>
        <a:ext cx="7203997" cy="648338"/>
      </dsp:txXfrm>
    </dsp:sp>
    <dsp:sp modelId="{70556D26-9729-4058-90C0-0DB9565E6100}">
      <dsp:nvSpPr>
        <dsp:cNvPr id="0" name=""/>
        <dsp:cNvSpPr/>
      </dsp:nvSpPr>
      <dsp:spPr>
        <a:xfrm>
          <a:off x="547498" y="1215115"/>
          <a:ext cx="810422" cy="8104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A67B8D-91A1-45C0-B446-62F2A13DF38D}">
      <dsp:nvSpPr>
        <dsp:cNvPr id="0" name=""/>
        <dsp:cNvSpPr/>
      </dsp:nvSpPr>
      <dsp:spPr>
        <a:xfrm>
          <a:off x="1095298" y="2268354"/>
          <a:ext cx="7061408" cy="648338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4619" tIns="86360" rIns="86360" bIns="8636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400" kern="1200" dirty="0"/>
            <a:t>Experiment Setup </a:t>
          </a:r>
          <a:endParaRPr lang="en-GB" sz="3400" kern="1200" dirty="0"/>
        </a:p>
      </dsp:txBody>
      <dsp:txXfrm>
        <a:off x="1095298" y="2268354"/>
        <a:ext cx="7061408" cy="648338"/>
      </dsp:txXfrm>
    </dsp:sp>
    <dsp:sp modelId="{88C5495E-62D5-44E3-905B-8D6E0FDE8611}">
      <dsp:nvSpPr>
        <dsp:cNvPr id="0" name=""/>
        <dsp:cNvSpPr/>
      </dsp:nvSpPr>
      <dsp:spPr>
        <a:xfrm>
          <a:off x="690087" y="2187312"/>
          <a:ext cx="810422" cy="8104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DB5919-5E3C-4872-886A-740B8BE5B861}">
      <dsp:nvSpPr>
        <dsp:cNvPr id="0" name=""/>
        <dsp:cNvSpPr/>
      </dsp:nvSpPr>
      <dsp:spPr>
        <a:xfrm>
          <a:off x="952709" y="3240550"/>
          <a:ext cx="7203997" cy="648338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4619" tIns="86360" rIns="86360" bIns="8636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400" kern="1200" noProof="0" dirty="0"/>
            <a:t>Analysis of Results</a:t>
          </a:r>
          <a:endParaRPr lang="en-GB" sz="3400" kern="1200" dirty="0"/>
        </a:p>
      </dsp:txBody>
      <dsp:txXfrm>
        <a:off x="952709" y="3240550"/>
        <a:ext cx="7203997" cy="648338"/>
      </dsp:txXfrm>
    </dsp:sp>
    <dsp:sp modelId="{DA1FF1EC-8CD3-4DC2-AA6A-528F74DC70D1}">
      <dsp:nvSpPr>
        <dsp:cNvPr id="0" name=""/>
        <dsp:cNvSpPr/>
      </dsp:nvSpPr>
      <dsp:spPr>
        <a:xfrm>
          <a:off x="547498" y="3159508"/>
          <a:ext cx="810422" cy="8104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D55841-34E6-4A1E-9D8E-3F2B67316EF8}">
      <dsp:nvSpPr>
        <dsp:cNvPr id="0" name=""/>
        <dsp:cNvSpPr/>
      </dsp:nvSpPr>
      <dsp:spPr>
        <a:xfrm>
          <a:off x="488129" y="4212746"/>
          <a:ext cx="7668577" cy="648338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4619" tIns="86360" rIns="86360" bIns="8636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400" kern="1200" dirty="0"/>
            <a:t>Conclusions</a:t>
          </a:r>
          <a:endParaRPr lang="en-GB" sz="3400" kern="1200" dirty="0"/>
        </a:p>
      </dsp:txBody>
      <dsp:txXfrm>
        <a:off x="488129" y="4212746"/>
        <a:ext cx="7668577" cy="648338"/>
      </dsp:txXfrm>
    </dsp:sp>
    <dsp:sp modelId="{B166F53E-CF73-44C5-A5F5-C948DB7E0C90}">
      <dsp:nvSpPr>
        <dsp:cNvPr id="0" name=""/>
        <dsp:cNvSpPr/>
      </dsp:nvSpPr>
      <dsp:spPr>
        <a:xfrm>
          <a:off x="82918" y="4131704"/>
          <a:ext cx="810422" cy="8104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6BBAF4-9D89-426D-AB70-DA62F048DFDE}">
      <dsp:nvSpPr>
        <dsp:cNvPr id="0" name=""/>
        <dsp:cNvSpPr/>
      </dsp:nvSpPr>
      <dsp:spPr>
        <a:xfrm>
          <a:off x="-5862667" y="-897228"/>
          <a:ext cx="6979503" cy="6979503"/>
        </a:xfrm>
        <a:prstGeom prst="blockArc">
          <a:avLst>
            <a:gd name="adj1" fmla="val 18900000"/>
            <a:gd name="adj2" fmla="val 2700000"/>
            <a:gd name="adj3" fmla="val 309"/>
          </a:avLst>
        </a:pr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25849D-B134-4B4F-B969-70A115CEEBE3}">
      <dsp:nvSpPr>
        <dsp:cNvPr id="0" name=""/>
        <dsp:cNvSpPr/>
      </dsp:nvSpPr>
      <dsp:spPr>
        <a:xfrm>
          <a:off x="488129" y="323961"/>
          <a:ext cx="7668577" cy="648338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4619" tIns="86360" rIns="86360" bIns="8636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400" kern="1200" dirty="0"/>
            <a:t>Problem Description</a:t>
          </a:r>
          <a:endParaRPr lang="en-GB" sz="3400" kern="1200" dirty="0"/>
        </a:p>
      </dsp:txBody>
      <dsp:txXfrm>
        <a:off x="488129" y="323961"/>
        <a:ext cx="7668577" cy="648338"/>
      </dsp:txXfrm>
    </dsp:sp>
    <dsp:sp modelId="{7C1BBE01-9C19-444A-9838-DF5ECEDD4D4D}">
      <dsp:nvSpPr>
        <dsp:cNvPr id="0" name=""/>
        <dsp:cNvSpPr/>
      </dsp:nvSpPr>
      <dsp:spPr>
        <a:xfrm>
          <a:off x="82918" y="242919"/>
          <a:ext cx="810422" cy="8104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10FDFF-2AB0-4A99-AAF4-09B8B63F35E0}">
      <dsp:nvSpPr>
        <dsp:cNvPr id="0" name=""/>
        <dsp:cNvSpPr/>
      </dsp:nvSpPr>
      <dsp:spPr>
        <a:xfrm>
          <a:off x="952709" y="1296158"/>
          <a:ext cx="7203997" cy="648338"/>
        </a:xfrm>
        <a:prstGeom prst="rect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4619" tIns="86360" rIns="86360" bIns="8636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400" kern="1200" dirty="0"/>
            <a:t>Theoretical Model</a:t>
          </a:r>
          <a:endParaRPr lang="en-GB" sz="3400" kern="1200" dirty="0"/>
        </a:p>
      </dsp:txBody>
      <dsp:txXfrm>
        <a:off x="952709" y="1296158"/>
        <a:ext cx="7203997" cy="648338"/>
      </dsp:txXfrm>
    </dsp:sp>
    <dsp:sp modelId="{70556D26-9729-4058-90C0-0DB9565E6100}">
      <dsp:nvSpPr>
        <dsp:cNvPr id="0" name=""/>
        <dsp:cNvSpPr/>
      </dsp:nvSpPr>
      <dsp:spPr>
        <a:xfrm>
          <a:off x="547498" y="1215115"/>
          <a:ext cx="810422" cy="8104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A67B8D-91A1-45C0-B446-62F2A13DF38D}">
      <dsp:nvSpPr>
        <dsp:cNvPr id="0" name=""/>
        <dsp:cNvSpPr/>
      </dsp:nvSpPr>
      <dsp:spPr>
        <a:xfrm>
          <a:off x="1095298" y="2268354"/>
          <a:ext cx="7061408" cy="648338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4619" tIns="86360" rIns="86360" bIns="8636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400" kern="1200" dirty="0"/>
            <a:t>Experiment Setup </a:t>
          </a:r>
          <a:endParaRPr lang="en-GB" sz="3400" kern="1200" dirty="0"/>
        </a:p>
      </dsp:txBody>
      <dsp:txXfrm>
        <a:off x="1095298" y="2268354"/>
        <a:ext cx="7061408" cy="648338"/>
      </dsp:txXfrm>
    </dsp:sp>
    <dsp:sp modelId="{88C5495E-62D5-44E3-905B-8D6E0FDE8611}">
      <dsp:nvSpPr>
        <dsp:cNvPr id="0" name=""/>
        <dsp:cNvSpPr/>
      </dsp:nvSpPr>
      <dsp:spPr>
        <a:xfrm>
          <a:off x="690087" y="2187312"/>
          <a:ext cx="810422" cy="8104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DB5919-5E3C-4872-886A-740B8BE5B861}">
      <dsp:nvSpPr>
        <dsp:cNvPr id="0" name=""/>
        <dsp:cNvSpPr/>
      </dsp:nvSpPr>
      <dsp:spPr>
        <a:xfrm>
          <a:off x="952709" y="3240550"/>
          <a:ext cx="7203997" cy="648338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4619" tIns="86360" rIns="86360" bIns="8636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400" kern="1200" noProof="0" dirty="0"/>
            <a:t>Analysis of Results</a:t>
          </a:r>
          <a:endParaRPr lang="en-GB" sz="3400" kern="1200" dirty="0"/>
        </a:p>
      </dsp:txBody>
      <dsp:txXfrm>
        <a:off x="952709" y="3240550"/>
        <a:ext cx="7203997" cy="648338"/>
      </dsp:txXfrm>
    </dsp:sp>
    <dsp:sp modelId="{DA1FF1EC-8CD3-4DC2-AA6A-528F74DC70D1}">
      <dsp:nvSpPr>
        <dsp:cNvPr id="0" name=""/>
        <dsp:cNvSpPr/>
      </dsp:nvSpPr>
      <dsp:spPr>
        <a:xfrm>
          <a:off x="547498" y="3159508"/>
          <a:ext cx="810422" cy="8104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D55841-34E6-4A1E-9D8E-3F2B67316EF8}">
      <dsp:nvSpPr>
        <dsp:cNvPr id="0" name=""/>
        <dsp:cNvSpPr/>
      </dsp:nvSpPr>
      <dsp:spPr>
        <a:xfrm>
          <a:off x="488129" y="4212746"/>
          <a:ext cx="7668577" cy="648338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4619" tIns="86360" rIns="86360" bIns="8636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400" kern="1200" dirty="0"/>
            <a:t>Conclusions</a:t>
          </a:r>
          <a:endParaRPr lang="en-GB" sz="3400" kern="1200" dirty="0"/>
        </a:p>
      </dsp:txBody>
      <dsp:txXfrm>
        <a:off x="488129" y="4212746"/>
        <a:ext cx="7668577" cy="648338"/>
      </dsp:txXfrm>
    </dsp:sp>
    <dsp:sp modelId="{B166F53E-CF73-44C5-A5F5-C948DB7E0C90}">
      <dsp:nvSpPr>
        <dsp:cNvPr id="0" name=""/>
        <dsp:cNvSpPr/>
      </dsp:nvSpPr>
      <dsp:spPr>
        <a:xfrm>
          <a:off x="82918" y="4131704"/>
          <a:ext cx="810422" cy="8104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6BBAF4-9D89-426D-AB70-DA62F048DFDE}">
      <dsp:nvSpPr>
        <dsp:cNvPr id="0" name=""/>
        <dsp:cNvSpPr/>
      </dsp:nvSpPr>
      <dsp:spPr>
        <a:xfrm>
          <a:off x="-5862667" y="-897228"/>
          <a:ext cx="6979503" cy="6979503"/>
        </a:xfrm>
        <a:prstGeom prst="blockArc">
          <a:avLst>
            <a:gd name="adj1" fmla="val 18900000"/>
            <a:gd name="adj2" fmla="val 2700000"/>
            <a:gd name="adj3" fmla="val 309"/>
          </a:avLst>
        </a:pr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25849D-B134-4B4F-B969-70A115CEEBE3}">
      <dsp:nvSpPr>
        <dsp:cNvPr id="0" name=""/>
        <dsp:cNvSpPr/>
      </dsp:nvSpPr>
      <dsp:spPr>
        <a:xfrm>
          <a:off x="488129" y="323961"/>
          <a:ext cx="7668577" cy="648338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4619" tIns="86360" rIns="86360" bIns="8636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400" kern="1200" dirty="0"/>
            <a:t>Problem Description</a:t>
          </a:r>
          <a:endParaRPr lang="en-GB" sz="3400" kern="1200" dirty="0"/>
        </a:p>
      </dsp:txBody>
      <dsp:txXfrm>
        <a:off x="488129" y="323961"/>
        <a:ext cx="7668577" cy="648338"/>
      </dsp:txXfrm>
    </dsp:sp>
    <dsp:sp modelId="{7C1BBE01-9C19-444A-9838-DF5ECEDD4D4D}">
      <dsp:nvSpPr>
        <dsp:cNvPr id="0" name=""/>
        <dsp:cNvSpPr/>
      </dsp:nvSpPr>
      <dsp:spPr>
        <a:xfrm>
          <a:off x="82918" y="242919"/>
          <a:ext cx="810422" cy="8104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10FDFF-2AB0-4A99-AAF4-09B8B63F35E0}">
      <dsp:nvSpPr>
        <dsp:cNvPr id="0" name=""/>
        <dsp:cNvSpPr/>
      </dsp:nvSpPr>
      <dsp:spPr>
        <a:xfrm>
          <a:off x="952709" y="1296158"/>
          <a:ext cx="7203997" cy="648338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4619" tIns="86360" rIns="86360" bIns="8636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400" kern="1200" dirty="0"/>
            <a:t>Theoretical Model</a:t>
          </a:r>
          <a:endParaRPr lang="en-GB" sz="3400" kern="1200" dirty="0"/>
        </a:p>
      </dsp:txBody>
      <dsp:txXfrm>
        <a:off x="952709" y="1296158"/>
        <a:ext cx="7203997" cy="648338"/>
      </dsp:txXfrm>
    </dsp:sp>
    <dsp:sp modelId="{70556D26-9729-4058-90C0-0DB9565E6100}">
      <dsp:nvSpPr>
        <dsp:cNvPr id="0" name=""/>
        <dsp:cNvSpPr/>
      </dsp:nvSpPr>
      <dsp:spPr>
        <a:xfrm>
          <a:off x="547498" y="1215115"/>
          <a:ext cx="810422" cy="8104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A67B8D-91A1-45C0-B446-62F2A13DF38D}">
      <dsp:nvSpPr>
        <dsp:cNvPr id="0" name=""/>
        <dsp:cNvSpPr/>
      </dsp:nvSpPr>
      <dsp:spPr>
        <a:xfrm>
          <a:off x="1095298" y="2268354"/>
          <a:ext cx="7061408" cy="648338"/>
        </a:xfrm>
        <a:prstGeom prst="rect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4619" tIns="86360" rIns="86360" bIns="8636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400" kern="1200" dirty="0"/>
            <a:t>Experiment Setup </a:t>
          </a:r>
          <a:endParaRPr lang="en-GB" sz="3400" kern="1200" dirty="0"/>
        </a:p>
      </dsp:txBody>
      <dsp:txXfrm>
        <a:off x="1095298" y="2268354"/>
        <a:ext cx="7061408" cy="648338"/>
      </dsp:txXfrm>
    </dsp:sp>
    <dsp:sp modelId="{88C5495E-62D5-44E3-905B-8D6E0FDE8611}">
      <dsp:nvSpPr>
        <dsp:cNvPr id="0" name=""/>
        <dsp:cNvSpPr/>
      </dsp:nvSpPr>
      <dsp:spPr>
        <a:xfrm>
          <a:off x="690087" y="2187312"/>
          <a:ext cx="810422" cy="8104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DB5919-5E3C-4872-886A-740B8BE5B861}">
      <dsp:nvSpPr>
        <dsp:cNvPr id="0" name=""/>
        <dsp:cNvSpPr/>
      </dsp:nvSpPr>
      <dsp:spPr>
        <a:xfrm>
          <a:off x="952709" y="3240550"/>
          <a:ext cx="7203997" cy="648338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4619" tIns="86360" rIns="86360" bIns="8636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400" kern="1200" noProof="0" dirty="0"/>
            <a:t>Analysis of Results</a:t>
          </a:r>
          <a:endParaRPr lang="en-GB" sz="3400" kern="1200" dirty="0"/>
        </a:p>
      </dsp:txBody>
      <dsp:txXfrm>
        <a:off x="952709" y="3240550"/>
        <a:ext cx="7203997" cy="648338"/>
      </dsp:txXfrm>
    </dsp:sp>
    <dsp:sp modelId="{DA1FF1EC-8CD3-4DC2-AA6A-528F74DC70D1}">
      <dsp:nvSpPr>
        <dsp:cNvPr id="0" name=""/>
        <dsp:cNvSpPr/>
      </dsp:nvSpPr>
      <dsp:spPr>
        <a:xfrm>
          <a:off x="547498" y="3159508"/>
          <a:ext cx="810422" cy="8104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D55841-34E6-4A1E-9D8E-3F2B67316EF8}">
      <dsp:nvSpPr>
        <dsp:cNvPr id="0" name=""/>
        <dsp:cNvSpPr/>
      </dsp:nvSpPr>
      <dsp:spPr>
        <a:xfrm>
          <a:off x="488129" y="4212746"/>
          <a:ext cx="7668577" cy="648338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4619" tIns="86360" rIns="86360" bIns="8636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400" kern="1200" dirty="0"/>
            <a:t>Conclusions</a:t>
          </a:r>
          <a:endParaRPr lang="en-GB" sz="3400" kern="1200" dirty="0"/>
        </a:p>
      </dsp:txBody>
      <dsp:txXfrm>
        <a:off x="488129" y="4212746"/>
        <a:ext cx="7668577" cy="648338"/>
      </dsp:txXfrm>
    </dsp:sp>
    <dsp:sp modelId="{B166F53E-CF73-44C5-A5F5-C948DB7E0C90}">
      <dsp:nvSpPr>
        <dsp:cNvPr id="0" name=""/>
        <dsp:cNvSpPr/>
      </dsp:nvSpPr>
      <dsp:spPr>
        <a:xfrm>
          <a:off x="82918" y="4131704"/>
          <a:ext cx="810422" cy="8104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6BBAF4-9D89-426D-AB70-DA62F048DFDE}">
      <dsp:nvSpPr>
        <dsp:cNvPr id="0" name=""/>
        <dsp:cNvSpPr/>
      </dsp:nvSpPr>
      <dsp:spPr>
        <a:xfrm>
          <a:off x="-5862667" y="-897228"/>
          <a:ext cx="6979503" cy="6979503"/>
        </a:xfrm>
        <a:prstGeom prst="blockArc">
          <a:avLst>
            <a:gd name="adj1" fmla="val 18900000"/>
            <a:gd name="adj2" fmla="val 2700000"/>
            <a:gd name="adj3" fmla="val 309"/>
          </a:avLst>
        </a:pr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25849D-B134-4B4F-B969-70A115CEEBE3}">
      <dsp:nvSpPr>
        <dsp:cNvPr id="0" name=""/>
        <dsp:cNvSpPr/>
      </dsp:nvSpPr>
      <dsp:spPr>
        <a:xfrm>
          <a:off x="488129" y="323961"/>
          <a:ext cx="7668577" cy="648338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4619" tIns="86360" rIns="86360" bIns="8636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400" kern="1200" dirty="0"/>
            <a:t>Problem Description</a:t>
          </a:r>
          <a:endParaRPr lang="en-GB" sz="3400" kern="1200" dirty="0"/>
        </a:p>
      </dsp:txBody>
      <dsp:txXfrm>
        <a:off x="488129" y="323961"/>
        <a:ext cx="7668577" cy="648338"/>
      </dsp:txXfrm>
    </dsp:sp>
    <dsp:sp modelId="{7C1BBE01-9C19-444A-9838-DF5ECEDD4D4D}">
      <dsp:nvSpPr>
        <dsp:cNvPr id="0" name=""/>
        <dsp:cNvSpPr/>
      </dsp:nvSpPr>
      <dsp:spPr>
        <a:xfrm>
          <a:off x="82918" y="242919"/>
          <a:ext cx="810422" cy="8104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10FDFF-2AB0-4A99-AAF4-09B8B63F35E0}">
      <dsp:nvSpPr>
        <dsp:cNvPr id="0" name=""/>
        <dsp:cNvSpPr/>
      </dsp:nvSpPr>
      <dsp:spPr>
        <a:xfrm>
          <a:off x="952709" y="1296158"/>
          <a:ext cx="7203997" cy="648338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4619" tIns="86360" rIns="86360" bIns="8636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400" kern="1200" dirty="0"/>
            <a:t>Theoretical Model</a:t>
          </a:r>
          <a:endParaRPr lang="en-GB" sz="3400" kern="1200" dirty="0"/>
        </a:p>
      </dsp:txBody>
      <dsp:txXfrm>
        <a:off x="952709" y="1296158"/>
        <a:ext cx="7203997" cy="648338"/>
      </dsp:txXfrm>
    </dsp:sp>
    <dsp:sp modelId="{70556D26-9729-4058-90C0-0DB9565E6100}">
      <dsp:nvSpPr>
        <dsp:cNvPr id="0" name=""/>
        <dsp:cNvSpPr/>
      </dsp:nvSpPr>
      <dsp:spPr>
        <a:xfrm>
          <a:off x="547498" y="1215115"/>
          <a:ext cx="810422" cy="8104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A67B8D-91A1-45C0-B446-62F2A13DF38D}">
      <dsp:nvSpPr>
        <dsp:cNvPr id="0" name=""/>
        <dsp:cNvSpPr/>
      </dsp:nvSpPr>
      <dsp:spPr>
        <a:xfrm>
          <a:off x="1095298" y="2268354"/>
          <a:ext cx="7061408" cy="648338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4619" tIns="86360" rIns="86360" bIns="8636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400" kern="1200" dirty="0"/>
            <a:t>Experiment Setup </a:t>
          </a:r>
          <a:endParaRPr lang="en-GB" sz="3400" kern="1200" dirty="0"/>
        </a:p>
      </dsp:txBody>
      <dsp:txXfrm>
        <a:off x="1095298" y="2268354"/>
        <a:ext cx="7061408" cy="648338"/>
      </dsp:txXfrm>
    </dsp:sp>
    <dsp:sp modelId="{88C5495E-62D5-44E3-905B-8D6E0FDE8611}">
      <dsp:nvSpPr>
        <dsp:cNvPr id="0" name=""/>
        <dsp:cNvSpPr/>
      </dsp:nvSpPr>
      <dsp:spPr>
        <a:xfrm>
          <a:off x="690087" y="2187312"/>
          <a:ext cx="810422" cy="8104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DB5919-5E3C-4872-886A-740B8BE5B861}">
      <dsp:nvSpPr>
        <dsp:cNvPr id="0" name=""/>
        <dsp:cNvSpPr/>
      </dsp:nvSpPr>
      <dsp:spPr>
        <a:xfrm>
          <a:off x="952709" y="3240550"/>
          <a:ext cx="7203997" cy="648338"/>
        </a:xfrm>
        <a:prstGeom prst="rect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4619" tIns="86360" rIns="86360" bIns="8636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400" kern="1200" noProof="0" dirty="0"/>
            <a:t>Analysis of Results</a:t>
          </a:r>
          <a:endParaRPr lang="en-GB" sz="3400" kern="1200" dirty="0"/>
        </a:p>
      </dsp:txBody>
      <dsp:txXfrm>
        <a:off x="952709" y="3240550"/>
        <a:ext cx="7203997" cy="648338"/>
      </dsp:txXfrm>
    </dsp:sp>
    <dsp:sp modelId="{DA1FF1EC-8CD3-4DC2-AA6A-528F74DC70D1}">
      <dsp:nvSpPr>
        <dsp:cNvPr id="0" name=""/>
        <dsp:cNvSpPr/>
      </dsp:nvSpPr>
      <dsp:spPr>
        <a:xfrm>
          <a:off x="547498" y="3159508"/>
          <a:ext cx="810422" cy="8104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D55841-34E6-4A1E-9D8E-3F2B67316EF8}">
      <dsp:nvSpPr>
        <dsp:cNvPr id="0" name=""/>
        <dsp:cNvSpPr/>
      </dsp:nvSpPr>
      <dsp:spPr>
        <a:xfrm>
          <a:off x="488129" y="4212746"/>
          <a:ext cx="7668577" cy="648338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4619" tIns="86360" rIns="86360" bIns="8636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400" kern="1200" dirty="0"/>
            <a:t>Conclusions</a:t>
          </a:r>
          <a:endParaRPr lang="en-GB" sz="3400" kern="1200" dirty="0"/>
        </a:p>
      </dsp:txBody>
      <dsp:txXfrm>
        <a:off x="488129" y="4212746"/>
        <a:ext cx="7668577" cy="648338"/>
      </dsp:txXfrm>
    </dsp:sp>
    <dsp:sp modelId="{B166F53E-CF73-44C5-A5F5-C948DB7E0C90}">
      <dsp:nvSpPr>
        <dsp:cNvPr id="0" name=""/>
        <dsp:cNvSpPr/>
      </dsp:nvSpPr>
      <dsp:spPr>
        <a:xfrm>
          <a:off x="82918" y="4131704"/>
          <a:ext cx="810422" cy="8104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6BBAF4-9D89-426D-AB70-DA62F048DFDE}">
      <dsp:nvSpPr>
        <dsp:cNvPr id="0" name=""/>
        <dsp:cNvSpPr/>
      </dsp:nvSpPr>
      <dsp:spPr>
        <a:xfrm>
          <a:off x="-5862667" y="-897228"/>
          <a:ext cx="6979503" cy="6979503"/>
        </a:xfrm>
        <a:prstGeom prst="blockArc">
          <a:avLst>
            <a:gd name="adj1" fmla="val 18900000"/>
            <a:gd name="adj2" fmla="val 2700000"/>
            <a:gd name="adj3" fmla="val 309"/>
          </a:avLst>
        </a:pr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25849D-B134-4B4F-B969-70A115CEEBE3}">
      <dsp:nvSpPr>
        <dsp:cNvPr id="0" name=""/>
        <dsp:cNvSpPr/>
      </dsp:nvSpPr>
      <dsp:spPr>
        <a:xfrm>
          <a:off x="488129" y="323961"/>
          <a:ext cx="7668577" cy="648338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4619" tIns="86360" rIns="86360" bIns="8636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400" kern="1200" dirty="0"/>
            <a:t>Problem Description</a:t>
          </a:r>
          <a:endParaRPr lang="en-GB" sz="3400" kern="1200" dirty="0"/>
        </a:p>
      </dsp:txBody>
      <dsp:txXfrm>
        <a:off x="488129" y="323961"/>
        <a:ext cx="7668577" cy="648338"/>
      </dsp:txXfrm>
    </dsp:sp>
    <dsp:sp modelId="{7C1BBE01-9C19-444A-9838-DF5ECEDD4D4D}">
      <dsp:nvSpPr>
        <dsp:cNvPr id="0" name=""/>
        <dsp:cNvSpPr/>
      </dsp:nvSpPr>
      <dsp:spPr>
        <a:xfrm>
          <a:off x="82918" y="242919"/>
          <a:ext cx="810422" cy="8104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10FDFF-2AB0-4A99-AAF4-09B8B63F35E0}">
      <dsp:nvSpPr>
        <dsp:cNvPr id="0" name=""/>
        <dsp:cNvSpPr/>
      </dsp:nvSpPr>
      <dsp:spPr>
        <a:xfrm>
          <a:off x="952709" y="1296158"/>
          <a:ext cx="7203997" cy="648338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4619" tIns="86360" rIns="86360" bIns="8636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400" kern="1200" dirty="0"/>
            <a:t>Theoretical Model</a:t>
          </a:r>
          <a:endParaRPr lang="en-GB" sz="3400" kern="1200" dirty="0"/>
        </a:p>
      </dsp:txBody>
      <dsp:txXfrm>
        <a:off x="952709" y="1296158"/>
        <a:ext cx="7203997" cy="648338"/>
      </dsp:txXfrm>
    </dsp:sp>
    <dsp:sp modelId="{70556D26-9729-4058-90C0-0DB9565E6100}">
      <dsp:nvSpPr>
        <dsp:cNvPr id="0" name=""/>
        <dsp:cNvSpPr/>
      </dsp:nvSpPr>
      <dsp:spPr>
        <a:xfrm>
          <a:off x="547498" y="1215115"/>
          <a:ext cx="810422" cy="8104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A67B8D-91A1-45C0-B446-62F2A13DF38D}">
      <dsp:nvSpPr>
        <dsp:cNvPr id="0" name=""/>
        <dsp:cNvSpPr/>
      </dsp:nvSpPr>
      <dsp:spPr>
        <a:xfrm>
          <a:off x="1095298" y="2268354"/>
          <a:ext cx="7061408" cy="648338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4619" tIns="86360" rIns="86360" bIns="8636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400" kern="1200" dirty="0"/>
            <a:t>Experiment Setup </a:t>
          </a:r>
          <a:endParaRPr lang="en-GB" sz="3400" kern="1200" dirty="0"/>
        </a:p>
      </dsp:txBody>
      <dsp:txXfrm>
        <a:off x="1095298" y="2268354"/>
        <a:ext cx="7061408" cy="648338"/>
      </dsp:txXfrm>
    </dsp:sp>
    <dsp:sp modelId="{88C5495E-62D5-44E3-905B-8D6E0FDE8611}">
      <dsp:nvSpPr>
        <dsp:cNvPr id="0" name=""/>
        <dsp:cNvSpPr/>
      </dsp:nvSpPr>
      <dsp:spPr>
        <a:xfrm>
          <a:off x="690087" y="2187312"/>
          <a:ext cx="810422" cy="8104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DB5919-5E3C-4872-886A-740B8BE5B861}">
      <dsp:nvSpPr>
        <dsp:cNvPr id="0" name=""/>
        <dsp:cNvSpPr/>
      </dsp:nvSpPr>
      <dsp:spPr>
        <a:xfrm>
          <a:off x="952709" y="3240550"/>
          <a:ext cx="7203997" cy="648338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4619" tIns="86360" rIns="86360" bIns="8636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400" kern="1200" noProof="0" dirty="0"/>
            <a:t>Analysis of Results</a:t>
          </a:r>
          <a:endParaRPr lang="en-GB" sz="3400" kern="1200" dirty="0"/>
        </a:p>
      </dsp:txBody>
      <dsp:txXfrm>
        <a:off x="952709" y="3240550"/>
        <a:ext cx="7203997" cy="648338"/>
      </dsp:txXfrm>
    </dsp:sp>
    <dsp:sp modelId="{DA1FF1EC-8CD3-4DC2-AA6A-528F74DC70D1}">
      <dsp:nvSpPr>
        <dsp:cNvPr id="0" name=""/>
        <dsp:cNvSpPr/>
      </dsp:nvSpPr>
      <dsp:spPr>
        <a:xfrm>
          <a:off x="547498" y="3159508"/>
          <a:ext cx="810422" cy="8104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D55841-34E6-4A1E-9D8E-3F2B67316EF8}">
      <dsp:nvSpPr>
        <dsp:cNvPr id="0" name=""/>
        <dsp:cNvSpPr/>
      </dsp:nvSpPr>
      <dsp:spPr>
        <a:xfrm>
          <a:off x="488129" y="4212746"/>
          <a:ext cx="7668577" cy="648338"/>
        </a:xfrm>
        <a:prstGeom prst="rect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4619" tIns="86360" rIns="86360" bIns="8636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400" kern="1200" dirty="0"/>
            <a:t>Conclusions</a:t>
          </a:r>
          <a:endParaRPr lang="en-GB" sz="3400" kern="1200" dirty="0"/>
        </a:p>
      </dsp:txBody>
      <dsp:txXfrm>
        <a:off x="488129" y="4212746"/>
        <a:ext cx="7668577" cy="648338"/>
      </dsp:txXfrm>
    </dsp:sp>
    <dsp:sp modelId="{B166F53E-CF73-44C5-A5F5-C948DB7E0C90}">
      <dsp:nvSpPr>
        <dsp:cNvPr id="0" name=""/>
        <dsp:cNvSpPr/>
      </dsp:nvSpPr>
      <dsp:spPr>
        <a:xfrm>
          <a:off x="82918" y="4131704"/>
          <a:ext cx="810422" cy="8104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221847-5B6C-408D-8AF1-85C4B2129143}" type="datetimeFigureOut">
              <a:rPr lang="en-GB" smtClean="0"/>
              <a:t>15/07/2022</a:t>
            </a:fld>
            <a:endParaRPr lang="en-GB" dirty="0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GB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25C6FD-6DA8-467A-9D1F-E22F558F92A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38965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25C6FD-6DA8-467A-9D1F-E22F558F92A2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29273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25C6FD-6DA8-467A-9D1F-E22F558F92A2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8990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25C6FD-6DA8-467A-9D1F-E22F558F92A2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40711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25C6FD-6DA8-467A-9D1F-E22F558F92A2}" type="slidenum">
              <a:rPr lang="en-GB" smtClean="0"/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72664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25C6FD-6DA8-467A-9D1F-E22F558F92A2}" type="slidenum">
              <a:rPr lang="en-GB" smtClean="0"/>
              <a:t>41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4425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r-HR"/>
              <a:t>Uredite stil naslova matrice</a:t>
            </a:r>
            <a:endParaRPr lang="en-GB"/>
          </a:p>
        </p:txBody>
      </p:sp>
      <p:sp>
        <p:nvSpPr>
          <p:cNvPr id="7" name="Pravokutnik 6"/>
          <p:cNvSpPr/>
          <p:nvPr userDrawn="1"/>
        </p:nvSpPr>
        <p:spPr>
          <a:xfrm>
            <a:off x="-9527" y="0"/>
            <a:ext cx="9165600" cy="4509120"/>
          </a:xfrm>
          <a:prstGeom prst="rect">
            <a:avLst/>
          </a:prstGeom>
          <a:solidFill>
            <a:srgbClr val="8610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Naslov 1"/>
          <p:cNvSpPr txBox="1">
            <a:spLocks/>
          </p:cNvSpPr>
          <p:nvPr userDrawn="1"/>
        </p:nvSpPr>
        <p:spPr>
          <a:xfrm>
            <a:off x="611560" y="2256386"/>
            <a:ext cx="6264696" cy="1470025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r-HR" sz="2000" dirty="0">
                <a:latin typeface="Book Antiqua" panose="02040602050305030304" pitchFamily="18" charset="0"/>
              </a:rPr>
              <a:t>Problem :</a:t>
            </a:r>
            <a:br>
              <a:rPr lang="hr-HR" dirty="0">
                <a:latin typeface="Book Antiqua" panose="02040602050305030304" pitchFamily="18" charset="0"/>
              </a:rPr>
            </a:br>
            <a:endParaRPr lang="en-GB" sz="4800" b="1" dirty="0">
              <a:latin typeface="Book Antiqua" panose="02040602050305030304" pitchFamily="18" charset="0"/>
            </a:endParaRPr>
          </a:p>
        </p:txBody>
      </p:sp>
      <p:sp>
        <p:nvSpPr>
          <p:cNvPr id="9" name="Podnaslov 2"/>
          <p:cNvSpPr txBox="1">
            <a:spLocks/>
          </p:cNvSpPr>
          <p:nvPr userDrawn="1"/>
        </p:nvSpPr>
        <p:spPr>
          <a:xfrm>
            <a:off x="754139" y="4797060"/>
            <a:ext cx="4321918" cy="1800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3200" dirty="0"/>
              <a:t>IYTPT 2022</a:t>
            </a:r>
          </a:p>
          <a:p>
            <a:r>
              <a:rPr lang="hr-HR" sz="3200" dirty="0"/>
              <a:t>Team Croatia</a:t>
            </a:r>
          </a:p>
          <a:p>
            <a:r>
              <a:rPr lang="hr-HR" sz="3200" i="0" dirty="0"/>
              <a:t>Filip Landek</a:t>
            </a:r>
            <a:endParaRPr lang="en-GB" sz="3200" i="0" dirty="0"/>
          </a:p>
        </p:txBody>
      </p:sp>
      <p:pic>
        <p:nvPicPr>
          <p:cNvPr id="11" name="Picture 2" descr="Index of /wp-content/uploads/2014/0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838" y="2254560"/>
            <a:ext cx="1764148" cy="146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Ravni poveznik 11"/>
          <p:cNvCxnSpPr/>
          <p:nvPr userDrawn="1"/>
        </p:nvCxnSpPr>
        <p:spPr>
          <a:xfrm>
            <a:off x="611560" y="4869160"/>
            <a:ext cx="0" cy="1656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2309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utnik 6"/>
          <p:cNvSpPr/>
          <p:nvPr userDrawn="1"/>
        </p:nvSpPr>
        <p:spPr>
          <a:xfrm>
            <a:off x="0" y="-8276"/>
            <a:ext cx="9144000" cy="1349044"/>
          </a:xfrm>
          <a:prstGeom prst="rect">
            <a:avLst/>
          </a:prstGeom>
          <a:solidFill>
            <a:srgbClr val="8610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zervirano mjesto sadržaja 2"/>
          <p:cNvSpPr>
            <a:spLocks noGrp="1"/>
          </p:cNvSpPr>
          <p:nvPr>
            <p:ph idx="1"/>
          </p:nvPr>
        </p:nvSpPr>
        <p:spPr>
          <a:xfrm>
            <a:off x="437754" y="1484784"/>
            <a:ext cx="8229600" cy="475252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endParaRPr lang="en-GB" sz="24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9" name="Naslov 6"/>
          <p:cNvSpPr>
            <a:spLocks noGrp="1"/>
          </p:cNvSpPr>
          <p:nvPr>
            <p:ph type="title"/>
          </p:nvPr>
        </p:nvSpPr>
        <p:spPr>
          <a:xfrm>
            <a:off x="457200" y="94746"/>
            <a:ext cx="8229600" cy="114300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algn="l"/>
            <a:endParaRPr lang="en-GB" dirty="0">
              <a:solidFill>
                <a:schemeClr val="bg1"/>
              </a:solidFill>
            </a:endParaRPr>
          </a:p>
        </p:txBody>
      </p:sp>
      <p:cxnSp>
        <p:nvCxnSpPr>
          <p:cNvPr id="10" name="Ravni poveznik 9"/>
          <p:cNvCxnSpPr/>
          <p:nvPr userDrawn="1"/>
        </p:nvCxnSpPr>
        <p:spPr>
          <a:xfrm flipH="1">
            <a:off x="478800" y="6424761"/>
            <a:ext cx="8208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zervirano mjesto broja slajda 4"/>
          <p:cNvSpPr>
            <a:spLocks noGrp="1"/>
          </p:cNvSpPr>
          <p:nvPr>
            <p:ph type="sldNum" sz="quarter" idx="12"/>
          </p:nvPr>
        </p:nvSpPr>
        <p:spPr>
          <a:xfrm>
            <a:off x="6553200" y="6447108"/>
            <a:ext cx="2133600" cy="365125"/>
          </a:xfrm>
        </p:spPr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Rezervirano mjesto datuma 2"/>
          <p:cNvSpPr>
            <a:spLocks noGrp="1"/>
          </p:cNvSpPr>
          <p:nvPr>
            <p:ph type="dt" sz="half" idx="10"/>
          </p:nvPr>
        </p:nvSpPr>
        <p:spPr>
          <a:xfrm>
            <a:off x="466274" y="6451004"/>
            <a:ext cx="1009382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hr-HR" dirty="0"/>
              <a:t>Team Croatia</a:t>
            </a:r>
            <a:endParaRPr lang="en-US" dirty="0"/>
          </a:p>
        </p:txBody>
      </p:sp>
      <p:sp>
        <p:nvSpPr>
          <p:cNvPr id="15" name="Rezervirano mjesto podnožja 3"/>
          <p:cNvSpPr>
            <a:spLocks noGrp="1"/>
          </p:cNvSpPr>
          <p:nvPr>
            <p:ph type="ftr" sz="quarter" idx="11"/>
          </p:nvPr>
        </p:nvSpPr>
        <p:spPr>
          <a:xfrm>
            <a:off x="3124200" y="6471493"/>
            <a:ext cx="2895600" cy="365125"/>
          </a:xfrm>
        </p:spPr>
        <p:txBody>
          <a:bodyPr/>
          <a:lstStyle>
            <a:lvl1pPr>
              <a:defRPr i="1"/>
            </a:lvl1pPr>
          </a:lstStyle>
          <a:p>
            <a:r>
              <a:rPr lang="hr-HR" dirty="0"/>
              <a:t>Problem name – presentation part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824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lagođeni izgl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avokutnik 5"/>
          <p:cNvSpPr/>
          <p:nvPr userDrawn="1"/>
        </p:nvSpPr>
        <p:spPr>
          <a:xfrm>
            <a:off x="0" y="-8276"/>
            <a:ext cx="9144000" cy="1349044"/>
          </a:xfrm>
          <a:prstGeom prst="rect">
            <a:avLst/>
          </a:prstGeom>
          <a:solidFill>
            <a:srgbClr val="8610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zervirano mjesto sadržaja 2"/>
          <p:cNvSpPr>
            <a:spLocks noGrp="1"/>
          </p:cNvSpPr>
          <p:nvPr>
            <p:ph idx="1"/>
          </p:nvPr>
        </p:nvSpPr>
        <p:spPr>
          <a:xfrm>
            <a:off x="437754" y="1484784"/>
            <a:ext cx="8229600" cy="475252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endParaRPr lang="en-GB" sz="24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Naslov 6"/>
          <p:cNvSpPr>
            <a:spLocks noGrp="1"/>
          </p:cNvSpPr>
          <p:nvPr>
            <p:ph type="title"/>
          </p:nvPr>
        </p:nvSpPr>
        <p:spPr>
          <a:xfrm>
            <a:off x="457200" y="94746"/>
            <a:ext cx="8229600" cy="114300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algn="l"/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794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rilagođeni izgl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avokutnik 5"/>
          <p:cNvSpPr/>
          <p:nvPr userDrawn="1"/>
        </p:nvSpPr>
        <p:spPr>
          <a:xfrm>
            <a:off x="0" y="-8276"/>
            <a:ext cx="9144000" cy="6866276"/>
          </a:xfrm>
          <a:prstGeom prst="rect">
            <a:avLst/>
          </a:prstGeom>
          <a:solidFill>
            <a:srgbClr val="8610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Naslov 6"/>
          <p:cNvSpPr>
            <a:spLocks noGrp="1"/>
          </p:cNvSpPr>
          <p:nvPr>
            <p:ph type="title" hasCustomPrompt="1"/>
          </p:nvPr>
        </p:nvSpPr>
        <p:spPr>
          <a:xfrm>
            <a:off x="457200" y="2636912"/>
            <a:ext cx="8229600" cy="1143000"/>
          </a:xfrm>
        </p:spPr>
        <p:txBody>
          <a:bodyPr/>
          <a:lstStyle>
            <a:lvl1pPr algn="l">
              <a:defRPr baseline="0">
                <a:solidFill>
                  <a:schemeClr val="bg1"/>
                </a:solidFill>
              </a:defRPr>
            </a:lvl1pPr>
          </a:lstStyle>
          <a:p>
            <a:pPr algn="l"/>
            <a:r>
              <a:rPr lang="hr-HR" dirty="0">
                <a:solidFill>
                  <a:schemeClr val="bg1"/>
                </a:solidFill>
              </a:rPr>
              <a:t>Theoretical model – Part I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5" name="Naslov 6"/>
          <p:cNvSpPr txBox="1">
            <a:spLocks/>
          </p:cNvSpPr>
          <p:nvPr userDrawn="1"/>
        </p:nvSpPr>
        <p:spPr>
          <a:xfrm>
            <a:off x="457200" y="3815705"/>
            <a:ext cx="82296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2000" dirty="0"/>
              <a:t>Qualitative</a:t>
            </a:r>
            <a:r>
              <a:rPr lang="hr-HR" sz="2000" baseline="0" dirty="0"/>
              <a:t> properties</a:t>
            </a:r>
            <a:endParaRPr lang="en-GB" sz="2000" dirty="0"/>
          </a:p>
        </p:txBody>
      </p:sp>
      <p:cxnSp>
        <p:nvCxnSpPr>
          <p:cNvPr id="3" name="Ravni poveznik 2"/>
          <p:cNvCxnSpPr/>
          <p:nvPr userDrawn="1"/>
        </p:nvCxnSpPr>
        <p:spPr>
          <a:xfrm>
            <a:off x="466725" y="3899148"/>
            <a:ext cx="3744416" cy="0"/>
          </a:xfrm>
          <a:prstGeom prst="line">
            <a:avLst/>
          </a:prstGeom>
          <a:ln w="6985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37418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ilagođeni izgl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avokutnik 5"/>
          <p:cNvSpPr/>
          <p:nvPr userDrawn="1"/>
        </p:nvSpPr>
        <p:spPr>
          <a:xfrm>
            <a:off x="-9527" y="0"/>
            <a:ext cx="9165600" cy="4509120"/>
          </a:xfrm>
          <a:prstGeom prst="rect">
            <a:avLst/>
          </a:prstGeom>
          <a:solidFill>
            <a:srgbClr val="8610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Naslov 1"/>
          <p:cNvSpPr>
            <a:spLocks noGrp="1"/>
          </p:cNvSpPr>
          <p:nvPr>
            <p:ph type="ctrTitle"/>
          </p:nvPr>
        </p:nvSpPr>
        <p:spPr>
          <a:xfrm>
            <a:off x="756849" y="1988840"/>
            <a:ext cx="7632848" cy="1470025"/>
          </a:xfrm>
          <a:solidFill>
            <a:schemeClr val="bg1"/>
          </a:solidFill>
          <a:ln w="28575" cmpd="dbl"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GB" sz="4000" b="1" dirty="0">
                <a:latin typeface="Book Antiqua" panose="02040602050305030304" pitchFamily="18" charset="0"/>
              </a:rPr>
              <a:t>Thank you for your attention!</a:t>
            </a:r>
            <a:endParaRPr lang="en-GB" sz="8000" b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905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Uredite stil naslova matrice</a:t>
            </a:r>
            <a:endParaRPr lang="en-GB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GB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909345-DEE0-4B07-8E32-441AC9DA095E}" type="datetime1">
              <a:rPr lang="en-US" smtClean="0"/>
              <a:pPr/>
              <a:t>7/15/2022</a:t>
            </a:fld>
            <a:endParaRPr lang="en-US" dirty="0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6DD0FD-55B0-48C4-8AF2-8A69533EDF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657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2" r:id="rId4"/>
    <p:sldLayoutId id="2147483760" r:id="rId5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18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2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6.png"/><Relationship Id="rId5" Type="http://schemas.openxmlformats.org/officeDocument/2006/relationships/image" Target="../media/image27.png"/><Relationship Id="rId10" Type="http://schemas.openxmlformats.org/officeDocument/2006/relationships/image" Target="../media/image35.png"/><Relationship Id="rId4" Type="http://schemas.openxmlformats.org/officeDocument/2006/relationships/image" Target="../media/image23.png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69.GIF"/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1.png"/><Relationship Id="rId5" Type="http://schemas.openxmlformats.org/officeDocument/2006/relationships/image" Target="../media/image660.png"/><Relationship Id="rId4" Type="http://schemas.openxmlformats.org/officeDocument/2006/relationships/image" Target="../media/image6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2" Type="http://schemas.openxmlformats.org/officeDocument/2006/relationships/image" Target="../media/image6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72.GIF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680.png"/><Relationship Id="rId4" Type="http://schemas.openxmlformats.org/officeDocument/2006/relationships/image" Target="../media/image670.png"/><Relationship Id="rId9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3.GIF"/><Relationship Id="rId2" Type="http://schemas.openxmlformats.org/officeDocument/2006/relationships/image" Target="../media/image7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8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7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86.png"/><Relationship Id="rId2" Type="http://schemas.openxmlformats.org/officeDocument/2006/relationships/image" Target="../media/image8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4.GIF"/><Relationship Id="rId4" Type="http://schemas.openxmlformats.org/officeDocument/2006/relationships/image" Target="../media/image8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GIF"/><Relationship Id="rId2" Type="http://schemas.openxmlformats.org/officeDocument/2006/relationships/image" Target="../media/image7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GIF"/><Relationship Id="rId4" Type="http://schemas.openxmlformats.org/officeDocument/2006/relationships/image" Target="../media/image86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GIF"/><Relationship Id="rId4" Type="http://schemas.microsoft.com/office/2007/relationships/hdphoto" Target="../media/hdphoto2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0.png"/><Relationship Id="rId2" Type="http://schemas.openxmlformats.org/officeDocument/2006/relationships/image" Target="../media/image5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0.png"/><Relationship Id="rId4" Type="http://schemas.openxmlformats.org/officeDocument/2006/relationships/image" Target="../media/image55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8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0.png"/><Relationship Id="rId2" Type="http://schemas.openxmlformats.org/officeDocument/2006/relationships/image" Target="../media/image5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0.png"/><Relationship Id="rId4" Type="http://schemas.openxmlformats.org/officeDocument/2006/relationships/image" Target="../media/image59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42.png"/><Relationship Id="rId3" Type="http://schemas.openxmlformats.org/officeDocument/2006/relationships/image" Target="../media/image22.png"/><Relationship Id="rId7" Type="http://schemas.openxmlformats.org/officeDocument/2006/relationships/image" Target="../media/image29.png"/><Relationship Id="rId12" Type="http://schemas.openxmlformats.org/officeDocument/2006/relationships/image" Target="../media/image930.png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9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920.png"/><Relationship Id="rId5" Type="http://schemas.openxmlformats.org/officeDocument/2006/relationships/image" Target="../media/image23.png"/><Relationship Id="rId15" Type="http://schemas.openxmlformats.org/officeDocument/2006/relationships/image" Target="../media/image940.png"/><Relationship Id="rId10" Type="http://schemas.openxmlformats.org/officeDocument/2006/relationships/image" Target="../media/image34.png"/><Relationship Id="rId4" Type="http://schemas.openxmlformats.org/officeDocument/2006/relationships/image" Target="../media/image860.png"/><Relationship Id="rId9" Type="http://schemas.openxmlformats.org/officeDocument/2006/relationships/image" Target="../media/image33.png"/><Relationship Id="rId14" Type="http://schemas.openxmlformats.org/officeDocument/2006/relationships/image" Target="../media/image43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GIF"/><Relationship Id="rId2" Type="http://schemas.openxmlformats.org/officeDocument/2006/relationships/image" Target="../media/image10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0.png"/><Relationship Id="rId2" Type="http://schemas.openxmlformats.org/officeDocument/2006/relationships/image" Target="../media/image10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0.png"/><Relationship Id="rId5" Type="http://schemas.openxmlformats.org/officeDocument/2006/relationships/image" Target="../media/image750.png"/><Relationship Id="rId4" Type="http://schemas.openxmlformats.org/officeDocument/2006/relationships/image" Target="../media/image10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0" Type="http://schemas.openxmlformats.org/officeDocument/2006/relationships/image" Target="../media/image12.pn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19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utnik 4"/>
          <p:cNvSpPr/>
          <p:nvPr/>
        </p:nvSpPr>
        <p:spPr>
          <a:xfrm>
            <a:off x="-9527" y="0"/>
            <a:ext cx="9165600" cy="4509120"/>
          </a:xfrm>
          <a:prstGeom prst="rect">
            <a:avLst/>
          </a:prstGeom>
          <a:solidFill>
            <a:srgbClr val="8610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solidFill>
            <a:schemeClr val="bg1"/>
          </a:solidFill>
          <a:ln w="12700">
            <a:noFill/>
          </a:ln>
        </p:spPr>
        <p:txBody>
          <a:bodyPr/>
          <a:lstStyle/>
          <a:p>
            <a:pPr algn="l"/>
            <a:r>
              <a:rPr lang="hr-HR" sz="2000" dirty="0">
                <a:latin typeface="Book Antiqua" panose="02040602050305030304" pitchFamily="18" charset="0"/>
              </a:rPr>
              <a:t>Problem 10:</a:t>
            </a:r>
            <a:br>
              <a:rPr lang="hr-HR" dirty="0">
                <a:latin typeface="Book Antiqua" panose="02040602050305030304" pitchFamily="18" charset="0"/>
              </a:rPr>
            </a:br>
            <a:r>
              <a:rPr lang="hr-HR" b="1" dirty="0">
                <a:latin typeface="Book Antiqua" panose="02040602050305030304" pitchFamily="18" charset="0"/>
              </a:rPr>
              <a:t>Droplet Explosion</a:t>
            </a:r>
            <a:endParaRPr lang="en-GB" sz="4800" b="1" dirty="0">
              <a:latin typeface="Book Antiqua" panose="02040602050305030304" pitchFamily="18" charset="0"/>
            </a:endParaRPr>
          </a:p>
        </p:txBody>
      </p:sp>
      <p:pic>
        <p:nvPicPr>
          <p:cNvPr id="7" name="Picture 2" descr="Index of /wp-content/uploads/2014/0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3527" y="2132856"/>
            <a:ext cx="1764148" cy="146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Ravni poveznik 8"/>
          <p:cNvCxnSpPr/>
          <p:nvPr/>
        </p:nvCxnSpPr>
        <p:spPr>
          <a:xfrm>
            <a:off x="611560" y="4869160"/>
            <a:ext cx="0" cy="1656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Slika 7">
            <a:extLst>
              <a:ext uri="{FF2B5EF4-FFF2-40B4-BE49-F238E27FC236}">
                <a16:creationId xmlns:a16="http://schemas.microsoft.com/office/drawing/2014/main" id="{E9C7B046-BFB6-4119-8826-16E6D8006D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2" t="13913" r="2929" b="10430"/>
          <a:stretch/>
        </p:blipFill>
        <p:spPr>
          <a:xfrm>
            <a:off x="5653236" y="4869160"/>
            <a:ext cx="3003656" cy="1520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1581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>
          <a:xfrm>
            <a:off x="440746" y="101590"/>
            <a:ext cx="8229600" cy="1143000"/>
          </a:xfrm>
        </p:spPr>
        <p:txBody>
          <a:bodyPr>
            <a:noAutofit/>
          </a:bodyPr>
          <a:lstStyle/>
          <a:p>
            <a:r>
              <a:rPr lang="hr-HR" sz="3600" dirty="0"/>
              <a:t>Speed of expansion</a:t>
            </a:r>
            <a:endParaRPr lang="en-GB" sz="3600" i="1" dirty="0"/>
          </a:p>
        </p:txBody>
      </p:sp>
      <p:sp>
        <p:nvSpPr>
          <p:cNvPr id="17" name="TekstniOkvir 16">
            <a:extLst>
              <a:ext uri="{FF2B5EF4-FFF2-40B4-BE49-F238E27FC236}">
                <a16:creationId xmlns:a16="http://schemas.microsoft.com/office/drawing/2014/main" id="{DAE224D9-B421-4DD5-B4EC-2BD611AA5A96}"/>
              </a:ext>
            </a:extLst>
          </p:cNvPr>
          <p:cNvSpPr txBox="1"/>
          <p:nvPr/>
        </p:nvSpPr>
        <p:spPr>
          <a:xfrm>
            <a:off x="697015" y="4722950"/>
            <a:ext cx="250683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hr-HR" dirty="0"/>
              <a:t>Change of radius in time</a:t>
            </a:r>
            <a:r>
              <a:rPr lang="en-GB" dirty="0"/>
              <a:t>:</a:t>
            </a:r>
          </a:p>
        </p:txBody>
      </p:sp>
      <p:sp>
        <p:nvSpPr>
          <p:cNvPr id="19" name="TekstniOkvir 18">
            <a:extLst>
              <a:ext uri="{FF2B5EF4-FFF2-40B4-BE49-F238E27FC236}">
                <a16:creationId xmlns:a16="http://schemas.microsoft.com/office/drawing/2014/main" id="{FDB0F3C6-3493-4C33-95C8-DDA0E22DA905}"/>
              </a:ext>
            </a:extLst>
          </p:cNvPr>
          <p:cNvSpPr txBox="1"/>
          <p:nvPr/>
        </p:nvSpPr>
        <p:spPr>
          <a:xfrm>
            <a:off x="683569" y="1574299"/>
            <a:ext cx="259228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hr-HR" dirty="0"/>
              <a:t>Height-averaged velocity</a:t>
            </a:r>
            <a:r>
              <a:rPr lang="en-GB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kstniOkvir 27">
                <a:extLst>
                  <a:ext uri="{FF2B5EF4-FFF2-40B4-BE49-F238E27FC236}">
                    <a16:creationId xmlns:a16="http://schemas.microsoft.com/office/drawing/2014/main" id="{16AE2078-999B-4694-9971-1942E475E69F}"/>
                  </a:ext>
                </a:extLst>
              </p:cNvPr>
              <p:cNvSpPr txBox="1"/>
              <p:nvPr/>
            </p:nvSpPr>
            <p:spPr>
              <a:xfrm>
                <a:off x="683569" y="2127966"/>
                <a:ext cx="4572000" cy="8107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𝑎𝑣𝑔</m:t>
                          </m:r>
                        </m:sub>
                      </m:sSub>
                      <m:r>
                        <a:rPr lang="en-GB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num>
                        <m:den>
                          <m:r>
                            <a:rPr lang="en-GB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den>
                      </m:f>
                      <m:f>
                        <m:fPr>
                          <m:ctrlP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num>
                        <m:den>
                          <m:r>
                            <a:rPr lang="en-GB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r>
                        <a:rPr lang="en-GB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begChr m:val="["/>
                          <m:endChr m:val="]"/>
                          <m:ctrlP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  <m:f>
                            <m:fPr>
                              <m:ctrlPr>
                                <a:rPr lang="en-GB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GB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num>
                            <m:den>
                              <m:r>
                                <a:rPr lang="en-GB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GB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den>
                          </m:f>
                          <m:r>
                            <a:rPr lang="en-GB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GB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GB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den>
                          </m:f>
                          <m:d>
                            <m:dPr>
                              <m:begChr m:val="["/>
                              <m:endChr m:val="]"/>
                              <m:ctrlPr>
                                <a:rPr lang="en-GB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GB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en-GB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GB" i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𝜕</m:t>
                                          </m:r>
                                        </m:e>
                                        <m:sup>
                                          <m:r>
                                            <a:rPr lang="en-GB" i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GB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num>
                                    <m:den>
                                      <m:r>
                                        <a:rPr lang="en-GB" i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sSup>
                                        <m:sSupPr>
                                          <m:ctrlPr>
                                            <a:rPr lang="en-GB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GB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e>
                                        <m:sup>
                                          <m:r>
                                            <a:rPr lang="en-GB" i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den>
                                  </m:f>
                                  <m:r>
                                    <a:rPr lang="en-GB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GB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GB" i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GB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den>
                                  </m:f>
                                  <m:f>
                                    <m:fPr>
                                      <m:ctrlPr>
                                        <a:rPr lang="en-GB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GB" i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r>
                                        <a:rPr lang="en-GB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num>
                                    <m:den>
                                      <m:r>
                                        <a:rPr lang="en-GB" i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r>
                                        <a:rPr lang="en-GB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den>
                                  </m:f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8" name="TekstniOkvir 27">
                <a:extLst>
                  <a:ext uri="{FF2B5EF4-FFF2-40B4-BE49-F238E27FC236}">
                    <a16:creationId xmlns:a16="http://schemas.microsoft.com/office/drawing/2014/main" id="{16AE2078-999B-4694-9971-1942E475E6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69" y="2127966"/>
                <a:ext cx="4572000" cy="81073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Pravokutnik 11">
            <a:extLst>
              <a:ext uri="{FF2B5EF4-FFF2-40B4-BE49-F238E27FC236}">
                <a16:creationId xmlns:a16="http://schemas.microsoft.com/office/drawing/2014/main" id="{BCD75270-0C37-4511-BF90-12C13E7394E5}"/>
              </a:ext>
            </a:extLst>
          </p:cNvPr>
          <p:cNvSpPr/>
          <p:nvPr/>
        </p:nvSpPr>
        <p:spPr>
          <a:xfrm>
            <a:off x="2114418" y="2146160"/>
            <a:ext cx="3167845" cy="810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kstniOkvir 30">
                <a:extLst>
                  <a:ext uri="{FF2B5EF4-FFF2-40B4-BE49-F238E27FC236}">
                    <a16:creationId xmlns:a16="http://schemas.microsoft.com/office/drawing/2014/main" id="{93F6331E-5919-40B0-A870-A52B5BDED555}"/>
                  </a:ext>
                </a:extLst>
              </p:cNvPr>
              <p:cNvSpPr txBox="1"/>
              <p:nvPr/>
            </p:nvSpPr>
            <p:spPr>
              <a:xfrm>
                <a:off x="724077" y="5149779"/>
                <a:ext cx="4026422" cy="6599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hr-HR" sz="1600" dirty="0">
                    <a:effectLst/>
                    <a:latin typeface="Garamond" panose="02020404030301010803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hr-HR" sz="180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𝑅</m:t>
                    </m:r>
                    <m:d>
                      <m:dPr>
                        <m:ctrlPr>
                          <a:rPr lang="hr-HR" sz="1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hr-HR" sz="1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</m:d>
                    <m:r>
                      <a:rPr lang="hr-HR" sz="18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≈</m:t>
                    </m:r>
                    <m:sSup>
                      <m:sSupPr>
                        <m:ctrlPr>
                          <a:rPr lang="hr-HR" sz="1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hr-HR" sz="1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hr-HR" sz="18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sSub>
                                  <m:sSubPr>
                                    <m:ctrlPr>
                                      <a:rPr lang="hr-HR" sz="18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hr-HR" sz="18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hr-HR" sz="18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  <m:sup>
                                <m:r>
                                  <a:rPr lang="hr-HR" sz="18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4</m:t>
                                </m:r>
                              </m:sup>
                            </m:sSup>
                            <m:r>
                              <a:rPr lang="hr-HR" sz="1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hr-HR" sz="18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hr-HR" sz="18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lang="hr-HR" sz="18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𝜇𝜋</m:t>
                                </m:r>
                              </m:den>
                            </m:f>
                            <m:nary>
                              <m:naryPr>
                                <m:limLoc m:val="subSup"/>
                                <m:ctrlPr>
                                  <a:rPr lang="hr-HR" sz="18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naryPr>
                              <m:sub>
                                <m:r>
                                  <a:rPr lang="hr-HR" sz="18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sub>
                              <m:sup>
                                <m:r>
                                  <a:rPr lang="hr-HR" sz="18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𝑡</m:t>
                                </m:r>
                              </m:sup>
                              <m:e>
                                <m:r>
                                  <a:rPr lang="hr-HR" sz="18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𝑉</m:t>
                                </m:r>
                                <m:d>
                                  <m:dPr>
                                    <m:ctrlPr>
                                      <a:rPr lang="hr-HR" sz="18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hr-HR" sz="18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  <m:r>
                                  <a:rPr lang="hr-HR" sz="18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 ∆</m:t>
                                </m:r>
                                <m:r>
                                  <a:rPr lang="hr-HR" sz="18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𝛾</m:t>
                                </m:r>
                                <m:r>
                                  <a:rPr lang="hr-HR" sz="18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a:rPr lang="hr-HR" sz="18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𝑑𝑡</m:t>
                                </m:r>
                              </m:e>
                            </m:nary>
                          </m:e>
                        </m:d>
                      </m:e>
                      <m:sup>
                        <m:f>
                          <m:fPr>
                            <m:ctrlPr>
                              <a:rPr lang="hr-HR" sz="1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hr-HR" sz="1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hr-HR" sz="1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</m:sup>
                    </m:sSup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1" name="TekstniOkvir 30">
                <a:extLst>
                  <a:ext uri="{FF2B5EF4-FFF2-40B4-BE49-F238E27FC236}">
                    <a16:creationId xmlns:a16="http://schemas.microsoft.com/office/drawing/2014/main" id="{93F6331E-5919-40B0-A870-A52B5BDED5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077" y="5149779"/>
                <a:ext cx="4026422" cy="65998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kstniOkvir 32">
            <a:extLst>
              <a:ext uri="{FF2B5EF4-FFF2-40B4-BE49-F238E27FC236}">
                <a16:creationId xmlns:a16="http://schemas.microsoft.com/office/drawing/2014/main" id="{68376331-922F-4A57-AC22-4437F39C0BE2}"/>
              </a:ext>
            </a:extLst>
          </p:cNvPr>
          <p:cNvSpPr txBox="1"/>
          <p:nvPr/>
        </p:nvSpPr>
        <p:spPr>
          <a:xfrm>
            <a:off x="683569" y="3140968"/>
            <a:ext cx="151216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hr-HR" dirty="0"/>
              <a:t>Assumptions</a:t>
            </a:r>
            <a:r>
              <a:rPr lang="en-GB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kstniOkvir 34">
                <a:extLst>
                  <a:ext uri="{FF2B5EF4-FFF2-40B4-BE49-F238E27FC236}">
                    <a16:creationId xmlns:a16="http://schemas.microsoft.com/office/drawing/2014/main" id="{86E02D80-96E4-40ED-B23E-28F66F562F20}"/>
                  </a:ext>
                </a:extLst>
              </p:cNvPr>
              <p:cNvSpPr txBox="1"/>
              <p:nvPr/>
            </p:nvSpPr>
            <p:spPr>
              <a:xfrm>
                <a:off x="683569" y="3718524"/>
                <a:ext cx="7110536" cy="6690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𝑎𝑣𝑔</m:t>
                          </m:r>
                        </m:sub>
                      </m:sSub>
                      <m:r>
                        <a:rPr lang="en-GB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~</m:t>
                      </m:r>
                      <m:f>
                        <m:fPr>
                          <m:ctrlP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𝑑𝑅</m:t>
                          </m:r>
                        </m:num>
                        <m:den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GB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    </m:t>
                      </m:r>
                      <m:f>
                        <m:fPr>
                          <m:ctrlP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num>
                        <m:den>
                          <m:r>
                            <a:rPr lang="en-GB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r>
                        <a:rPr lang="en-GB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~</m:t>
                      </m:r>
                      <m:f>
                        <m:fPr>
                          <m:ctrlP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∆</m:t>
                          </m:r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  <m:d>
                            <m:dPr>
                              <m:ctrlPr>
                                <a:rPr lang="en-GB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  <m:d>
                            <m:dPr>
                              <m:ctrlPr>
                                <a:rPr lang="en-GB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den>
                      </m:f>
                      <m:r>
                        <a:rPr lang="en-GB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    </m:t>
                      </m:r>
                      <m:r>
                        <a:rPr lang="en-GB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GB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en-GB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GB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en-GB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en-GB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5" name="TekstniOkvir 34">
                <a:extLst>
                  <a:ext uri="{FF2B5EF4-FFF2-40B4-BE49-F238E27FC236}">
                    <a16:creationId xmlns:a16="http://schemas.microsoft.com/office/drawing/2014/main" id="{86E02D80-96E4-40ED-B23E-28F66F562F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69" y="3718524"/>
                <a:ext cx="7110536" cy="66909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kstniOkvir 37">
                <a:extLst>
                  <a:ext uri="{FF2B5EF4-FFF2-40B4-BE49-F238E27FC236}">
                    <a16:creationId xmlns:a16="http://schemas.microsoft.com/office/drawing/2014/main" id="{2A8D629D-4E42-44A9-B7A4-77EF91BF843D}"/>
                  </a:ext>
                </a:extLst>
              </p:cNvPr>
              <p:cNvSpPr txBox="1"/>
              <p:nvPr/>
            </p:nvSpPr>
            <p:spPr>
              <a:xfrm>
                <a:off x="5218727" y="5000198"/>
                <a:ext cx="3540537" cy="8612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en-GB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~ </m:t>
                      </m:r>
                      <m:r>
                        <m:rPr>
                          <m:sty m:val="p"/>
                        </m:rPr>
                        <a:rPr lang="hr-HR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  <m:sSup>
                        <m:sSupPr>
                          <m:ctrlP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GB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ctrlPr>
                                        <a:rPr lang="en-GB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GB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𝛷</m:t>
                                          </m:r>
                                        </m:e>
                                        <m:sub>
                                          <m:r>
                                            <a:rPr lang="en-GB" i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  <m:r>
                                        <a:rPr lang="en-GB" i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GB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𝛷</m:t>
                                          </m:r>
                                        </m:e>
                                        <m:sub>
                                          <m:r>
                                            <a:rPr lang="en-GB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GB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  <m: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  <m:sSub>
                                    <m:sSubPr>
                                      <m:ctrlPr>
                                        <a:rPr lang="en-GB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𝛺</m:t>
                                      </m:r>
                                    </m:e>
                                    <m:sub>
                                      <m:r>
                                        <a:rPr lang="en-GB" i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num>
                                <m:den>
                                  <m:d>
                                    <m:dPr>
                                      <m:ctrlPr>
                                        <a:rPr lang="en-GB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i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1−</m:t>
                                      </m:r>
                                      <m:sSub>
                                        <m:sSubPr>
                                          <m:ctrlPr>
                                            <a:rPr lang="en-GB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𝛷</m:t>
                                          </m:r>
                                        </m:e>
                                        <m:sub>
                                          <m:r>
                                            <a:rPr lang="en-GB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sub>
                                      </m:sSub>
                                    </m:e>
                                  </m:d>
                                  <m:sSub>
                                    <m:sSubPr>
                                      <m:ctrlPr>
                                        <a:rPr lang="en-GB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  <m:sub>
                                      <m:r>
                                        <a:rPr lang="en-GB" i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GB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e>
                                    <m:sub>
                                      <m:r>
                                        <a:rPr lang="en-GB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GB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GB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8" name="TekstniOkvir 37">
                <a:extLst>
                  <a:ext uri="{FF2B5EF4-FFF2-40B4-BE49-F238E27FC236}">
                    <a16:creationId xmlns:a16="http://schemas.microsoft.com/office/drawing/2014/main" id="{2A8D629D-4E42-44A9-B7A4-77EF91BF84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8727" y="5000198"/>
                <a:ext cx="3540537" cy="86126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Ravni poveznik sa strelicom 28">
            <a:extLst>
              <a:ext uri="{FF2B5EF4-FFF2-40B4-BE49-F238E27FC236}">
                <a16:creationId xmlns:a16="http://schemas.microsoft.com/office/drawing/2014/main" id="{D67F1418-6DBA-4A44-B0C4-4A0610FFED00}"/>
              </a:ext>
            </a:extLst>
          </p:cNvPr>
          <p:cNvCxnSpPr>
            <a:cxnSpLocks/>
          </p:cNvCxnSpPr>
          <p:nvPr/>
        </p:nvCxnSpPr>
        <p:spPr>
          <a:xfrm>
            <a:off x="4500082" y="5517232"/>
            <a:ext cx="419818" cy="0"/>
          </a:xfrm>
          <a:prstGeom prst="straightConnector1">
            <a:avLst/>
          </a:prstGeom>
          <a:ln>
            <a:solidFill>
              <a:schemeClr val="tx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kstniOkvir 13">
            <a:extLst>
              <a:ext uri="{FF2B5EF4-FFF2-40B4-BE49-F238E27FC236}">
                <a16:creationId xmlns:a16="http://schemas.microsoft.com/office/drawing/2014/main" id="{F946EC04-ACCB-4105-A495-22317B718CBE}"/>
              </a:ext>
            </a:extLst>
          </p:cNvPr>
          <p:cNvSpPr txBox="1"/>
          <p:nvPr/>
        </p:nvSpPr>
        <p:spPr>
          <a:xfrm>
            <a:off x="440746" y="6115958"/>
            <a:ext cx="7803662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Clr>
                <a:schemeClr val="accent2">
                  <a:lumMod val="75000"/>
                </a:schemeClr>
              </a:buClr>
            </a:pPr>
            <a:r>
              <a:rPr lang="hr-HR" sz="1050" dirty="0"/>
              <a:t>Keiser L. et al (2017). </a:t>
            </a:r>
            <a:r>
              <a:rPr lang="hr-HR" sz="1050" i="1" dirty="0"/>
              <a:t>Marangoni Bursting: Evaporation-Induced Emulsification of Binary Mixtures on a Liquid Layer</a:t>
            </a:r>
            <a:r>
              <a:rPr lang="hr-HR" sz="1050" dirty="0"/>
              <a:t>, Phys. Rev. Lett. 118</a:t>
            </a:r>
          </a:p>
        </p:txBody>
      </p:sp>
      <p:sp>
        <p:nvSpPr>
          <p:cNvPr id="15" name="Rezervirano mjesto sadržaja 2">
            <a:extLst>
              <a:ext uri="{FF2B5EF4-FFF2-40B4-BE49-F238E27FC236}">
                <a16:creationId xmlns:a16="http://schemas.microsoft.com/office/drawing/2014/main" id="{CF594992-DAEC-4975-8D8B-32036B68AF82}"/>
              </a:ext>
            </a:extLst>
          </p:cNvPr>
          <p:cNvSpPr txBox="1">
            <a:spLocks/>
          </p:cNvSpPr>
          <p:nvPr/>
        </p:nvSpPr>
        <p:spPr>
          <a:xfrm>
            <a:off x="406336" y="6441055"/>
            <a:ext cx="8352928" cy="2964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/>
              <a:t>IYPT</a:t>
            </a:r>
            <a:r>
              <a:rPr lang="hr-HR" sz="1200" dirty="0"/>
              <a:t> 2022                                                                   </a:t>
            </a:r>
            <a:r>
              <a:rPr lang="hr-HR" sz="1200" i="1" dirty="0"/>
              <a:t>Droplet Explosion </a:t>
            </a:r>
            <a:r>
              <a:rPr lang="hr-HR" sz="1200" dirty="0"/>
              <a:t>– Theoretical Model                                                                             10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602130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8" grpId="0"/>
      <p:bldP spid="12" grpId="0" animBg="1"/>
      <p:bldP spid="31" grpId="0"/>
      <p:bldP spid="33" grpId="0" animBg="1"/>
      <p:bldP spid="35" grpId="0"/>
      <p:bldP spid="38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Slika 35">
            <a:extLst>
              <a:ext uri="{FF2B5EF4-FFF2-40B4-BE49-F238E27FC236}">
                <a16:creationId xmlns:a16="http://schemas.microsoft.com/office/drawing/2014/main" id="{4ECF83D7-D813-4E59-A15B-3FB1898F96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063" t="52464" r="49212" b="41773"/>
          <a:stretch/>
        </p:blipFill>
        <p:spPr>
          <a:xfrm>
            <a:off x="3063194" y="2768625"/>
            <a:ext cx="863941" cy="592728"/>
          </a:xfrm>
          <a:prstGeom prst="rect">
            <a:avLst/>
          </a:prstGeom>
        </p:spPr>
      </p:pic>
      <p:sp>
        <p:nvSpPr>
          <p:cNvPr id="4" name="Naslov 3"/>
          <p:cNvSpPr>
            <a:spLocks noGrp="1"/>
          </p:cNvSpPr>
          <p:nvPr>
            <p:ph type="title"/>
          </p:nvPr>
        </p:nvSpPr>
        <p:spPr>
          <a:xfrm>
            <a:off x="440746" y="101590"/>
            <a:ext cx="8229600" cy="1143000"/>
          </a:xfrm>
        </p:spPr>
        <p:txBody>
          <a:bodyPr>
            <a:noAutofit/>
          </a:bodyPr>
          <a:lstStyle/>
          <a:p>
            <a:r>
              <a:rPr lang="hr-HR" sz="3600" dirty="0"/>
              <a:t>Droplet fragmentation - instability</a:t>
            </a:r>
            <a:endParaRPr lang="en-GB" sz="3600" i="1" dirty="0"/>
          </a:p>
        </p:txBody>
      </p:sp>
      <p:sp>
        <p:nvSpPr>
          <p:cNvPr id="16" name="TekstniOkvir 15">
            <a:extLst>
              <a:ext uri="{FF2B5EF4-FFF2-40B4-BE49-F238E27FC236}">
                <a16:creationId xmlns:a16="http://schemas.microsoft.com/office/drawing/2014/main" id="{BF506314-3B26-47BB-97B7-81A5A6F34818}"/>
              </a:ext>
            </a:extLst>
          </p:cNvPr>
          <p:cNvSpPr txBox="1"/>
          <p:nvPr/>
        </p:nvSpPr>
        <p:spPr>
          <a:xfrm>
            <a:off x="5493512" y="1737509"/>
            <a:ext cx="220350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r-HR" dirty="0"/>
              <a:t>Fingering instability</a:t>
            </a:r>
            <a:r>
              <a:rPr lang="en-GB" dirty="0"/>
              <a:t>: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7B457A50-B319-4399-A253-5686B30627E3}"/>
              </a:ext>
            </a:extLst>
          </p:cNvPr>
          <p:cNvSpPr txBox="1"/>
          <p:nvPr/>
        </p:nvSpPr>
        <p:spPr>
          <a:xfrm>
            <a:off x="925130" y="1737509"/>
            <a:ext cx="281696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r-HR" dirty="0"/>
              <a:t>Plateau-Rayleigh instability</a:t>
            </a:r>
            <a:r>
              <a:rPr lang="en-GB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kstniOkvir 4">
                <a:extLst>
                  <a:ext uri="{FF2B5EF4-FFF2-40B4-BE49-F238E27FC236}">
                    <a16:creationId xmlns:a16="http://schemas.microsoft.com/office/drawing/2014/main" id="{E667BA38-548F-4FD9-A9B9-31250FBD6F14}"/>
                  </a:ext>
                </a:extLst>
              </p:cNvPr>
              <p:cNvSpPr txBox="1"/>
              <p:nvPr/>
            </p:nvSpPr>
            <p:spPr>
              <a:xfrm>
                <a:off x="1798096" y="2281719"/>
                <a:ext cx="111979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hr-H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sSub>
                        <m:sSubPr>
                          <m:ctrlPr>
                            <a:rPr lang="hr-H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r-H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hr-H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hr-H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hr-H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r>
                        <m:rPr>
                          <m:sty m:val="p"/>
                        </m:rPr>
                        <a:rPr lang="el-G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λ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" name="TekstniOkvir 4">
                <a:extLst>
                  <a:ext uri="{FF2B5EF4-FFF2-40B4-BE49-F238E27FC236}">
                    <a16:creationId xmlns:a16="http://schemas.microsoft.com/office/drawing/2014/main" id="{E667BA38-548F-4FD9-A9B9-31250FBD6F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8096" y="2281719"/>
                <a:ext cx="1119794" cy="276999"/>
              </a:xfrm>
              <a:prstGeom prst="rect">
                <a:avLst/>
              </a:prstGeom>
              <a:blipFill>
                <a:blip r:embed="rId4"/>
                <a:stretch>
                  <a:fillRect l="-4891" r="-4891" b="-1521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upa 9">
            <a:extLst>
              <a:ext uri="{FF2B5EF4-FFF2-40B4-BE49-F238E27FC236}">
                <a16:creationId xmlns:a16="http://schemas.microsoft.com/office/drawing/2014/main" id="{361A7B36-4B5D-46D2-960D-5534C100ED9E}"/>
              </a:ext>
            </a:extLst>
          </p:cNvPr>
          <p:cNvGrpSpPr/>
          <p:nvPr/>
        </p:nvGrpSpPr>
        <p:grpSpPr>
          <a:xfrm>
            <a:off x="745044" y="2891615"/>
            <a:ext cx="2232248" cy="2232248"/>
            <a:chOff x="1734485" y="3857307"/>
            <a:chExt cx="1541371" cy="1541371"/>
          </a:xfrm>
        </p:grpSpPr>
        <p:sp>
          <p:nvSpPr>
            <p:cNvPr id="9" name="Elipsa 8">
              <a:extLst>
                <a:ext uri="{FF2B5EF4-FFF2-40B4-BE49-F238E27FC236}">
                  <a16:creationId xmlns:a16="http://schemas.microsoft.com/office/drawing/2014/main" id="{DE574C9C-633B-4A1F-9D6C-460145B5A45C}"/>
                </a:ext>
              </a:extLst>
            </p:cNvPr>
            <p:cNvSpPr/>
            <p:nvPr/>
          </p:nvSpPr>
          <p:spPr>
            <a:xfrm>
              <a:off x="1734485" y="3857307"/>
              <a:ext cx="1541371" cy="154137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" name="Elipsa 6">
              <a:extLst>
                <a:ext uri="{FF2B5EF4-FFF2-40B4-BE49-F238E27FC236}">
                  <a16:creationId xmlns:a16="http://schemas.microsoft.com/office/drawing/2014/main" id="{6052EE22-814F-4CC9-AA60-3EB13F44A986}"/>
                </a:ext>
              </a:extLst>
            </p:cNvPr>
            <p:cNvSpPr/>
            <p:nvPr/>
          </p:nvSpPr>
          <p:spPr>
            <a:xfrm>
              <a:off x="1791891" y="3914713"/>
              <a:ext cx="1426557" cy="1426557"/>
            </a:xfrm>
            <a:prstGeom prst="ellipse">
              <a:avLst/>
            </a:prstGeom>
            <a:gradFill flip="none" rotWithShape="1">
              <a:gsLst>
                <a:gs pos="0">
                  <a:srgbClr val="0070C0"/>
                </a:gs>
                <a:gs pos="29000">
                  <a:srgbClr val="00B0F0"/>
                </a:gs>
                <a:gs pos="98558">
                  <a:schemeClr val="accent1">
                    <a:lumMod val="20000"/>
                    <a:lumOff val="80000"/>
                  </a:schemeClr>
                </a:gs>
                <a:gs pos="78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cxnSp>
        <p:nvCxnSpPr>
          <p:cNvPr id="12" name="Ravni poveznik sa strelicom 11">
            <a:extLst>
              <a:ext uri="{FF2B5EF4-FFF2-40B4-BE49-F238E27FC236}">
                <a16:creationId xmlns:a16="http://schemas.microsoft.com/office/drawing/2014/main" id="{8032CD42-0B60-43EC-860C-7EA5E3680C1D}"/>
              </a:ext>
            </a:extLst>
          </p:cNvPr>
          <p:cNvCxnSpPr>
            <a:cxnSpLocks/>
          </p:cNvCxnSpPr>
          <p:nvPr/>
        </p:nvCxnSpPr>
        <p:spPr>
          <a:xfrm flipV="1">
            <a:off x="1861167" y="3484897"/>
            <a:ext cx="944891" cy="522842"/>
          </a:xfrm>
          <a:prstGeom prst="straightConnector1">
            <a:avLst/>
          </a:prstGeom>
          <a:ln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kstniOkvir 17">
                <a:extLst>
                  <a:ext uri="{FF2B5EF4-FFF2-40B4-BE49-F238E27FC236}">
                    <a16:creationId xmlns:a16="http://schemas.microsoft.com/office/drawing/2014/main" id="{80BDFAE2-7F19-4032-9562-840EA2A982EF}"/>
                  </a:ext>
                </a:extLst>
              </p:cNvPr>
              <p:cNvSpPr txBox="1"/>
              <p:nvPr/>
            </p:nvSpPr>
            <p:spPr>
              <a:xfrm>
                <a:off x="1939737" y="3415015"/>
                <a:ext cx="41825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r-HR" sz="14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r-HR" sz="1400" b="0" i="1" dirty="0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hr-HR" sz="1400" b="0" i="1" dirty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18" name="TekstniOkvir 17">
                <a:extLst>
                  <a:ext uri="{FF2B5EF4-FFF2-40B4-BE49-F238E27FC236}">
                    <a16:creationId xmlns:a16="http://schemas.microsoft.com/office/drawing/2014/main" id="{80BDFAE2-7F19-4032-9562-840EA2A982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9737" y="3415015"/>
                <a:ext cx="418256" cy="30777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Elipsa 18">
            <a:extLst>
              <a:ext uri="{FF2B5EF4-FFF2-40B4-BE49-F238E27FC236}">
                <a16:creationId xmlns:a16="http://schemas.microsoft.com/office/drawing/2014/main" id="{F35C58B3-B2C4-468A-A776-2614D6360315}"/>
              </a:ext>
            </a:extLst>
          </p:cNvPr>
          <p:cNvSpPr/>
          <p:nvPr/>
        </p:nvSpPr>
        <p:spPr>
          <a:xfrm>
            <a:off x="828181" y="2973972"/>
            <a:ext cx="2065972" cy="2065972"/>
          </a:xfrm>
          <a:prstGeom prst="ellipse">
            <a:avLst/>
          </a:prstGeom>
          <a:noFill/>
          <a:ln w="95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Elipsa 19">
            <a:extLst>
              <a:ext uri="{FF2B5EF4-FFF2-40B4-BE49-F238E27FC236}">
                <a16:creationId xmlns:a16="http://schemas.microsoft.com/office/drawing/2014/main" id="{F04E2AA2-AE48-4244-8CBE-1D1A9CF10634}"/>
              </a:ext>
            </a:extLst>
          </p:cNvPr>
          <p:cNvSpPr/>
          <p:nvPr/>
        </p:nvSpPr>
        <p:spPr>
          <a:xfrm>
            <a:off x="749626" y="2890083"/>
            <a:ext cx="2232248" cy="2232248"/>
          </a:xfrm>
          <a:prstGeom prst="ellipse">
            <a:avLst/>
          </a:prstGeom>
          <a:noFill/>
          <a:ln w="95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23" name="Ravni poveznik 22">
            <a:extLst>
              <a:ext uri="{FF2B5EF4-FFF2-40B4-BE49-F238E27FC236}">
                <a16:creationId xmlns:a16="http://schemas.microsoft.com/office/drawing/2014/main" id="{A8C7C53E-0A51-4AC5-8131-84B65C2AFF4F}"/>
              </a:ext>
            </a:extLst>
          </p:cNvPr>
          <p:cNvCxnSpPr>
            <a:cxnSpLocks/>
          </p:cNvCxnSpPr>
          <p:nvPr/>
        </p:nvCxnSpPr>
        <p:spPr>
          <a:xfrm>
            <a:off x="4582800" y="1700808"/>
            <a:ext cx="0" cy="46085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ravokutnik 24">
            <a:extLst>
              <a:ext uri="{FF2B5EF4-FFF2-40B4-BE49-F238E27FC236}">
                <a16:creationId xmlns:a16="http://schemas.microsoft.com/office/drawing/2014/main" id="{CB6860D1-50C0-4A8D-ADCA-9F465BEE4228}"/>
              </a:ext>
            </a:extLst>
          </p:cNvPr>
          <p:cNvSpPr/>
          <p:nvPr/>
        </p:nvSpPr>
        <p:spPr>
          <a:xfrm>
            <a:off x="2639496" y="3373965"/>
            <a:ext cx="318744" cy="23032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27" name="Ravni poveznik 26">
            <a:extLst>
              <a:ext uri="{FF2B5EF4-FFF2-40B4-BE49-F238E27FC236}">
                <a16:creationId xmlns:a16="http://schemas.microsoft.com/office/drawing/2014/main" id="{7C9B1B25-7723-4916-A3C5-337926B1124E}"/>
              </a:ext>
            </a:extLst>
          </p:cNvPr>
          <p:cNvCxnSpPr>
            <a:cxnSpLocks/>
          </p:cNvCxnSpPr>
          <p:nvPr/>
        </p:nvCxnSpPr>
        <p:spPr>
          <a:xfrm flipV="1">
            <a:off x="2635014" y="2766461"/>
            <a:ext cx="424177" cy="60750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Ravni poveznik 27">
            <a:extLst>
              <a:ext uri="{FF2B5EF4-FFF2-40B4-BE49-F238E27FC236}">
                <a16:creationId xmlns:a16="http://schemas.microsoft.com/office/drawing/2014/main" id="{0AC4FC7C-13A3-49DD-BFFB-81C394944673}"/>
              </a:ext>
            </a:extLst>
          </p:cNvPr>
          <p:cNvCxnSpPr>
            <a:cxnSpLocks/>
          </p:cNvCxnSpPr>
          <p:nvPr/>
        </p:nvCxnSpPr>
        <p:spPr>
          <a:xfrm flipV="1">
            <a:off x="2961522" y="3365506"/>
            <a:ext cx="965613" cy="23878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Pravokutnik 31">
            <a:extLst>
              <a:ext uri="{FF2B5EF4-FFF2-40B4-BE49-F238E27FC236}">
                <a16:creationId xmlns:a16="http://schemas.microsoft.com/office/drawing/2014/main" id="{8EEB9995-D244-47AC-AC55-FD99608C2B26}"/>
              </a:ext>
            </a:extLst>
          </p:cNvPr>
          <p:cNvSpPr/>
          <p:nvPr/>
        </p:nvSpPr>
        <p:spPr>
          <a:xfrm>
            <a:off x="3059191" y="2766461"/>
            <a:ext cx="867944" cy="59904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9" name="Luk 38">
            <a:extLst>
              <a:ext uri="{FF2B5EF4-FFF2-40B4-BE49-F238E27FC236}">
                <a16:creationId xmlns:a16="http://schemas.microsoft.com/office/drawing/2014/main" id="{F65022E3-169B-4D5A-8920-4EBBAD99560D}"/>
              </a:ext>
            </a:extLst>
          </p:cNvPr>
          <p:cNvSpPr/>
          <p:nvPr/>
        </p:nvSpPr>
        <p:spPr>
          <a:xfrm>
            <a:off x="-8315771" y="-99392"/>
            <a:ext cx="12668645" cy="12668645"/>
          </a:xfrm>
          <a:prstGeom prst="arc">
            <a:avLst>
              <a:gd name="adj1" fmla="val 19617453"/>
              <a:gd name="adj2" fmla="val 19983097"/>
            </a:avLst>
          </a:prstGeom>
          <a:ln w="635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42" name="Ravni poveznik sa strelicom 41">
            <a:extLst>
              <a:ext uri="{FF2B5EF4-FFF2-40B4-BE49-F238E27FC236}">
                <a16:creationId xmlns:a16="http://schemas.microsoft.com/office/drawing/2014/main" id="{3346BE00-0168-4C06-89EA-BC73D823D73F}"/>
              </a:ext>
            </a:extLst>
          </p:cNvPr>
          <p:cNvCxnSpPr>
            <a:cxnSpLocks/>
          </p:cNvCxnSpPr>
          <p:nvPr/>
        </p:nvCxnSpPr>
        <p:spPr>
          <a:xfrm flipV="1">
            <a:off x="3534380" y="3063070"/>
            <a:ext cx="97038" cy="56511"/>
          </a:xfrm>
          <a:prstGeom prst="straightConnector1">
            <a:avLst/>
          </a:prstGeom>
          <a:ln w="6350">
            <a:solidFill>
              <a:schemeClr val="tx1"/>
            </a:solidFill>
            <a:headEnd type="stealth" w="sm" len="sm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kstniOkvir 50">
                <a:extLst>
                  <a:ext uri="{FF2B5EF4-FFF2-40B4-BE49-F238E27FC236}">
                    <a16:creationId xmlns:a16="http://schemas.microsoft.com/office/drawing/2014/main" id="{275C529C-62FD-4DDC-B09B-17EAD58E3622}"/>
                  </a:ext>
                </a:extLst>
              </p:cNvPr>
              <p:cNvSpPr txBox="1"/>
              <p:nvPr/>
            </p:nvSpPr>
            <p:spPr>
              <a:xfrm>
                <a:off x="3569083" y="2817050"/>
                <a:ext cx="32015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r-HR" sz="10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r-HR" sz="1000" b="0" i="1" dirty="0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hr-HR" sz="1000" b="0" i="1" dirty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GB" sz="1000" dirty="0"/>
              </a:p>
            </p:txBody>
          </p:sp>
        </mc:Choice>
        <mc:Fallback xmlns="">
          <p:sp>
            <p:nvSpPr>
              <p:cNvPr id="51" name="TekstniOkvir 50">
                <a:extLst>
                  <a:ext uri="{FF2B5EF4-FFF2-40B4-BE49-F238E27FC236}">
                    <a16:creationId xmlns:a16="http://schemas.microsoft.com/office/drawing/2014/main" id="{275C529C-62FD-4DDC-B09B-17EAD58E36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9083" y="2817050"/>
                <a:ext cx="320151" cy="24622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3" name="Ravni poveznik sa strelicom 52">
            <a:extLst>
              <a:ext uri="{FF2B5EF4-FFF2-40B4-BE49-F238E27FC236}">
                <a16:creationId xmlns:a16="http://schemas.microsoft.com/office/drawing/2014/main" id="{03EDE08D-7055-44FB-B35A-88A810AEF588}"/>
              </a:ext>
            </a:extLst>
          </p:cNvPr>
          <p:cNvCxnSpPr>
            <a:cxnSpLocks/>
          </p:cNvCxnSpPr>
          <p:nvPr/>
        </p:nvCxnSpPr>
        <p:spPr>
          <a:xfrm flipV="1">
            <a:off x="3062314" y="3119932"/>
            <a:ext cx="467321" cy="238467"/>
          </a:xfrm>
          <a:prstGeom prst="straightConnector1">
            <a:avLst/>
          </a:prstGeom>
          <a:ln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kstniOkvir 54">
                <a:extLst>
                  <a:ext uri="{FF2B5EF4-FFF2-40B4-BE49-F238E27FC236}">
                    <a16:creationId xmlns:a16="http://schemas.microsoft.com/office/drawing/2014/main" id="{E2136F69-7962-4971-9D5E-9A3F68AC0123}"/>
                  </a:ext>
                </a:extLst>
              </p:cNvPr>
              <p:cNvSpPr txBox="1"/>
              <p:nvPr/>
            </p:nvSpPr>
            <p:spPr>
              <a:xfrm>
                <a:off x="3021602" y="3017116"/>
                <a:ext cx="35291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r-HR" sz="10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r-HR" sz="1000" b="0" i="1" dirty="0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hr-HR" sz="1000" b="0" i="1" dirty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GB" sz="1000" dirty="0"/>
              </a:p>
            </p:txBody>
          </p:sp>
        </mc:Choice>
        <mc:Fallback xmlns="">
          <p:sp>
            <p:nvSpPr>
              <p:cNvPr id="55" name="TekstniOkvir 54">
                <a:extLst>
                  <a:ext uri="{FF2B5EF4-FFF2-40B4-BE49-F238E27FC236}">
                    <a16:creationId xmlns:a16="http://schemas.microsoft.com/office/drawing/2014/main" id="{E2136F69-7962-4971-9D5E-9A3F68AC01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1602" y="3017116"/>
                <a:ext cx="352917" cy="24622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kstniOkvir 56">
                <a:extLst>
                  <a:ext uri="{FF2B5EF4-FFF2-40B4-BE49-F238E27FC236}">
                    <a16:creationId xmlns:a16="http://schemas.microsoft.com/office/drawing/2014/main" id="{7F9B6D9E-6F4F-4E7F-A244-78D42BA36764}"/>
                  </a:ext>
                </a:extLst>
              </p:cNvPr>
              <p:cNvSpPr txBox="1"/>
              <p:nvPr/>
            </p:nvSpPr>
            <p:spPr>
              <a:xfrm>
                <a:off x="4014471" y="2826778"/>
                <a:ext cx="269497" cy="5028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r-HR" sz="16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hr-HR" sz="16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r-HR" sz="16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hr-HR" sz="16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57" name="TekstniOkvir 56">
                <a:extLst>
                  <a:ext uri="{FF2B5EF4-FFF2-40B4-BE49-F238E27FC236}">
                    <a16:creationId xmlns:a16="http://schemas.microsoft.com/office/drawing/2014/main" id="{7F9B6D9E-6F4F-4E7F-A244-78D42BA367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4471" y="2826778"/>
                <a:ext cx="269497" cy="50283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9" name="Ravni poveznik sa strelicom 58">
            <a:extLst>
              <a:ext uri="{FF2B5EF4-FFF2-40B4-BE49-F238E27FC236}">
                <a16:creationId xmlns:a16="http://schemas.microsoft.com/office/drawing/2014/main" id="{352C69DF-5465-42CE-BE8E-81594DBF121D}"/>
              </a:ext>
            </a:extLst>
          </p:cNvPr>
          <p:cNvCxnSpPr>
            <a:cxnSpLocks/>
            <a:endCxn id="7" idx="0"/>
          </p:cNvCxnSpPr>
          <p:nvPr/>
        </p:nvCxnSpPr>
        <p:spPr>
          <a:xfrm flipV="1">
            <a:off x="1858877" y="2974752"/>
            <a:ext cx="2290" cy="52491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Ravni poveznik sa strelicom 59">
            <a:extLst>
              <a:ext uri="{FF2B5EF4-FFF2-40B4-BE49-F238E27FC236}">
                <a16:creationId xmlns:a16="http://schemas.microsoft.com/office/drawing/2014/main" id="{C705E6CB-2451-4368-AF0F-8B7F9D773672}"/>
              </a:ext>
            </a:extLst>
          </p:cNvPr>
          <p:cNvCxnSpPr>
            <a:cxnSpLocks/>
            <a:endCxn id="7" idx="1"/>
          </p:cNvCxnSpPr>
          <p:nvPr/>
        </p:nvCxnSpPr>
        <p:spPr>
          <a:xfrm flipH="1" flipV="1">
            <a:off x="1130736" y="3277307"/>
            <a:ext cx="362927" cy="37363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Ravni poveznik sa strelicom 62">
            <a:extLst>
              <a:ext uri="{FF2B5EF4-FFF2-40B4-BE49-F238E27FC236}">
                <a16:creationId xmlns:a16="http://schemas.microsoft.com/office/drawing/2014/main" id="{D6747030-A0DD-4773-A7A8-4387B3688E1F}"/>
              </a:ext>
            </a:extLst>
          </p:cNvPr>
          <p:cNvCxnSpPr>
            <a:cxnSpLocks/>
            <a:endCxn id="19" idx="2"/>
          </p:cNvCxnSpPr>
          <p:nvPr/>
        </p:nvCxnSpPr>
        <p:spPr>
          <a:xfrm flipH="1" flipV="1">
            <a:off x="828181" y="4006958"/>
            <a:ext cx="514206" cy="919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Ravni poveznik sa strelicom 65">
            <a:extLst>
              <a:ext uri="{FF2B5EF4-FFF2-40B4-BE49-F238E27FC236}">
                <a16:creationId xmlns:a16="http://schemas.microsoft.com/office/drawing/2014/main" id="{F0B0CD4F-9CEF-4FD9-A2C4-BCFE2082E9BD}"/>
              </a:ext>
            </a:extLst>
          </p:cNvPr>
          <p:cNvCxnSpPr>
            <a:cxnSpLocks/>
            <a:endCxn id="19" idx="3"/>
          </p:cNvCxnSpPr>
          <p:nvPr/>
        </p:nvCxnSpPr>
        <p:spPr>
          <a:xfrm flipH="1">
            <a:off x="1130736" y="4381369"/>
            <a:ext cx="362927" cy="35602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Ravni poveznik sa strelicom 68">
            <a:extLst>
              <a:ext uri="{FF2B5EF4-FFF2-40B4-BE49-F238E27FC236}">
                <a16:creationId xmlns:a16="http://schemas.microsoft.com/office/drawing/2014/main" id="{00702582-4D7C-40A1-A223-7BC8248D9696}"/>
              </a:ext>
            </a:extLst>
          </p:cNvPr>
          <p:cNvCxnSpPr>
            <a:cxnSpLocks/>
            <a:endCxn id="7" idx="4"/>
          </p:cNvCxnSpPr>
          <p:nvPr/>
        </p:nvCxnSpPr>
        <p:spPr>
          <a:xfrm>
            <a:off x="1858877" y="4532645"/>
            <a:ext cx="2290" cy="50807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Ravni poveznik sa strelicom 78">
            <a:extLst>
              <a:ext uri="{FF2B5EF4-FFF2-40B4-BE49-F238E27FC236}">
                <a16:creationId xmlns:a16="http://schemas.microsoft.com/office/drawing/2014/main" id="{3BC1BD51-BF6B-4FB4-A7BD-A378897F49FF}"/>
              </a:ext>
            </a:extLst>
          </p:cNvPr>
          <p:cNvCxnSpPr>
            <a:cxnSpLocks/>
            <a:endCxn id="19" idx="5"/>
          </p:cNvCxnSpPr>
          <p:nvPr/>
        </p:nvCxnSpPr>
        <p:spPr>
          <a:xfrm>
            <a:off x="2224090" y="4381369"/>
            <a:ext cx="367508" cy="35602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Ravni poveznik sa strelicom 81">
            <a:extLst>
              <a:ext uri="{FF2B5EF4-FFF2-40B4-BE49-F238E27FC236}">
                <a16:creationId xmlns:a16="http://schemas.microsoft.com/office/drawing/2014/main" id="{FC01757E-F2C8-49BE-A739-A53F05231898}"/>
              </a:ext>
            </a:extLst>
          </p:cNvPr>
          <p:cNvCxnSpPr>
            <a:cxnSpLocks/>
            <a:endCxn id="7" idx="6"/>
          </p:cNvCxnSpPr>
          <p:nvPr/>
        </p:nvCxnSpPr>
        <p:spPr>
          <a:xfrm flipV="1">
            <a:off x="2375366" y="4007738"/>
            <a:ext cx="518787" cy="841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Ravni poveznik sa strelicom 84">
            <a:extLst>
              <a:ext uri="{FF2B5EF4-FFF2-40B4-BE49-F238E27FC236}">
                <a16:creationId xmlns:a16="http://schemas.microsoft.com/office/drawing/2014/main" id="{68164A45-2CD9-43A3-9AB2-013E51E1A3D1}"/>
              </a:ext>
            </a:extLst>
          </p:cNvPr>
          <p:cNvCxnSpPr>
            <a:cxnSpLocks/>
            <a:endCxn id="19" idx="7"/>
          </p:cNvCxnSpPr>
          <p:nvPr/>
        </p:nvCxnSpPr>
        <p:spPr>
          <a:xfrm flipV="1">
            <a:off x="2224090" y="3276527"/>
            <a:ext cx="367508" cy="37441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9" name="Slika 88">
            <a:extLst>
              <a:ext uri="{FF2B5EF4-FFF2-40B4-BE49-F238E27FC236}">
                <a16:creationId xmlns:a16="http://schemas.microsoft.com/office/drawing/2014/main" id="{E5FBEDDF-7A80-477F-9EF8-49418E68899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4930" t="34052" r="12988" b="32222"/>
          <a:stretch/>
        </p:blipFill>
        <p:spPr>
          <a:xfrm>
            <a:off x="3203848" y="3669798"/>
            <a:ext cx="929840" cy="1460010"/>
          </a:xfrm>
          <a:prstGeom prst="rect">
            <a:avLst/>
          </a:prstGeom>
        </p:spPr>
      </p:pic>
      <p:sp>
        <p:nvSpPr>
          <p:cNvPr id="49" name="TekstniOkvir 48">
            <a:extLst>
              <a:ext uri="{FF2B5EF4-FFF2-40B4-BE49-F238E27FC236}">
                <a16:creationId xmlns:a16="http://schemas.microsoft.com/office/drawing/2014/main" id="{F8DBEE26-BCE3-455B-B00F-AC1F3A91ED44}"/>
              </a:ext>
            </a:extLst>
          </p:cNvPr>
          <p:cNvSpPr txBox="1"/>
          <p:nvPr/>
        </p:nvSpPr>
        <p:spPr>
          <a:xfrm>
            <a:off x="408911" y="6214927"/>
            <a:ext cx="4206263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600" b="0" i="0" dirty="0">
                <a:effectLst/>
                <a:latin typeface="-apple-system"/>
              </a:rPr>
              <a:t>Pairam, E.; Fernández-Nieves, A. (2009). </a:t>
            </a:r>
            <a:r>
              <a:rPr lang="en-GB" sz="600" b="0" i="1" dirty="0">
                <a:effectLst/>
                <a:latin typeface="-apple-system"/>
              </a:rPr>
              <a:t>Generation and Stability of Toroidal Droplets in a Viscous Liquid. Phys</a:t>
            </a:r>
            <a:r>
              <a:rPr lang="hr-HR" sz="600" b="0" i="1" dirty="0">
                <a:effectLst/>
                <a:latin typeface="-apple-system"/>
              </a:rPr>
              <a:t>.</a:t>
            </a:r>
            <a:r>
              <a:rPr lang="en-GB" sz="600" b="0" i="1" dirty="0">
                <a:effectLst/>
                <a:latin typeface="-apple-system"/>
              </a:rPr>
              <a:t> Rev</a:t>
            </a:r>
            <a:r>
              <a:rPr lang="hr-HR" sz="600" b="0" i="1" dirty="0">
                <a:effectLst/>
                <a:latin typeface="-apple-system"/>
              </a:rPr>
              <a:t>.</a:t>
            </a:r>
            <a:r>
              <a:rPr lang="en-GB" sz="600" b="0" i="1" dirty="0">
                <a:effectLst/>
                <a:latin typeface="-apple-system"/>
              </a:rPr>
              <a:t> Let</a:t>
            </a:r>
            <a:r>
              <a:rPr lang="hr-HR" sz="600" b="0" i="1" dirty="0">
                <a:effectLst/>
                <a:latin typeface="-apple-system"/>
              </a:rPr>
              <a:t>t.</a:t>
            </a:r>
            <a:r>
              <a:rPr lang="en-GB" sz="600" b="0" i="1" dirty="0">
                <a:effectLst/>
                <a:latin typeface="-apple-system"/>
              </a:rPr>
              <a:t>, 102(23)</a:t>
            </a:r>
            <a:endParaRPr lang="en-GB" sz="600"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529C38C0-790E-4E9C-8813-7BCF2BA4BCC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0912" y="5380134"/>
            <a:ext cx="3502065" cy="7149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kstniOkvir 7">
                <a:extLst>
                  <a:ext uri="{FF2B5EF4-FFF2-40B4-BE49-F238E27FC236}">
                    <a16:creationId xmlns:a16="http://schemas.microsoft.com/office/drawing/2014/main" id="{9BF3D674-D446-4306-A827-4DD255C3A87D}"/>
                  </a:ext>
                </a:extLst>
              </p:cNvPr>
              <p:cNvSpPr txBox="1"/>
              <p:nvPr/>
            </p:nvSpPr>
            <p:spPr>
              <a:xfrm>
                <a:off x="5868210" y="2333210"/>
                <a:ext cx="1566454" cy="7275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r-H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r-H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hr-H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hr-H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l-GR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l-GR" sz="1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l-GR" sz="1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num>
                            <m:den>
                              <m:d>
                                <m:dPr>
                                  <m:ctrlPr>
                                    <a:rPr lang="hr-H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hr-HR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hr-HR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𝜌</m:t>
                                      </m:r>
                                    </m:e>
                                    <m:sub>
                                      <m:r>
                                        <a:rPr lang="hr-HR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𝑜</m:t>
                                      </m:r>
                                    </m:sub>
                                  </m:sSub>
                                  <m:r>
                                    <a:rPr lang="hr-H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hr-HR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hr-HR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𝜌</m:t>
                                      </m:r>
                                    </m:e>
                                    <m:sub>
                                      <m:r>
                                        <a:rPr lang="hr-HR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hr-H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8" name="TekstniOkvir 7">
                <a:extLst>
                  <a:ext uri="{FF2B5EF4-FFF2-40B4-BE49-F238E27FC236}">
                    <a16:creationId xmlns:a16="http://schemas.microsoft.com/office/drawing/2014/main" id="{9BF3D674-D446-4306-A827-4DD255C3A8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8210" y="2333210"/>
                <a:ext cx="1566454" cy="72750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0" name="Slika 49">
            <a:extLst>
              <a:ext uri="{FF2B5EF4-FFF2-40B4-BE49-F238E27FC236}">
                <a16:creationId xmlns:a16="http://schemas.microsoft.com/office/drawing/2014/main" id="{9384F3D9-2714-442F-91BF-1B2F914397CB}"/>
              </a:ext>
            </a:extLst>
          </p:cNvPr>
          <p:cNvPicPr/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" t="12960" r="85489" b="46977"/>
          <a:stretch/>
        </p:blipFill>
        <p:spPr bwMode="auto">
          <a:xfrm>
            <a:off x="5410500" y="3526684"/>
            <a:ext cx="2520000" cy="2520000"/>
          </a:xfrm>
          <a:prstGeom prst="rect">
            <a:avLst/>
          </a:prstGeom>
          <a:noFill/>
        </p:spPr>
      </p:pic>
      <p:cxnSp>
        <p:nvCxnSpPr>
          <p:cNvPr id="14" name="Ravni poveznik sa strelicom 13">
            <a:extLst>
              <a:ext uri="{FF2B5EF4-FFF2-40B4-BE49-F238E27FC236}">
                <a16:creationId xmlns:a16="http://schemas.microsoft.com/office/drawing/2014/main" id="{B65B0F42-01A2-42A3-89B8-A476C3624C5C}"/>
              </a:ext>
            </a:extLst>
          </p:cNvPr>
          <p:cNvCxnSpPr>
            <a:cxnSpLocks/>
          </p:cNvCxnSpPr>
          <p:nvPr/>
        </p:nvCxnSpPr>
        <p:spPr>
          <a:xfrm flipV="1">
            <a:off x="7011128" y="5138952"/>
            <a:ext cx="205294" cy="481603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kstniOkvir 20">
                <a:extLst>
                  <a:ext uri="{FF2B5EF4-FFF2-40B4-BE49-F238E27FC236}">
                    <a16:creationId xmlns:a16="http://schemas.microsoft.com/office/drawing/2014/main" id="{6155075F-A3DB-4549-81FD-FFE054253538}"/>
                  </a:ext>
                </a:extLst>
              </p:cNvPr>
              <p:cNvSpPr txBox="1"/>
              <p:nvPr/>
            </p:nvSpPr>
            <p:spPr>
              <a:xfrm>
                <a:off x="7159934" y="5311915"/>
                <a:ext cx="313034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sz="1600" b="0" i="1" smtClean="0">
                          <a:latin typeface="Cambria Math" panose="02040503050406030204" pitchFamily="18" charset="0"/>
                        </a:rPr>
                        <m:t>2</m:t>
                      </m:r>
                      <m:sSub>
                        <m:sSubPr>
                          <m:ctrlPr>
                            <a:rPr lang="hr-HR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r-HR" sz="16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hr-HR" sz="16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21" name="TekstniOkvir 20">
                <a:extLst>
                  <a:ext uri="{FF2B5EF4-FFF2-40B4-BE49-F238E27FC236}">
                    <a16:creationId xmlns:a16="http://schemas.microsoft.com/office/drawing/2014/main" id="{6155075F-A3DB-4549-81FD-FFE0542535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9934" y="5311915"/>
                <a:ext cx="313034" cy="246221"/>
              </a:xfrm>
              <a:prstGeom prst="rect">
                <a:avLst/>
              </a:prstGeom>
              <a:blipFill>
                <a:blip r:embed="rId13"/>
                <a:stretch>
                  <a:fillRect l="-15686" b="-975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Rezervirano mjesto sadržaja 2">
            <a:extLst>
              <a:ext uri="{FF2B5EF4-FFF2-40B4-BE49-F238E27FC236}">
                <a16:creationId xmlns:a16="http://schemas.microsoft.com/office/drawing/2014/main" id="{F7D6A030-4360-40D3-969A-39559FA656BC}"/>
              </a:ext>
            </a:extLst>
          </p:cNvPr>
          <p:cNvSpPr txBox="1">
            <a:spLocks/>
          </p:cNvSpPr>
          <p:nvPr/>
        </p:nvSpPr>
        <p:spPr>
          <a:xfrm>
            <a:off x="406336" y="6441055"/>
            <a:ext cx="8352928" cy="2964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/>
              <a:t>IYPT</a:t>
            </a:r>
            <a:r>
              <a:rPr lang="hr-HR" sz="1200" dirty="0"/>
              <a:t> 2022                                                                   </a:t>
            </a:r>
            <a:r>
              <a:rPr lang="hr-HR" sz="1200" i="1" dirty="0"/>
              <a:t>Droplet Explosion </a:t>
            </a:r>
            <a:r>
              <a:rPr lang="hr-HR" sz="1200" dirty="0"/>
              <a:t>– Theoretical Model                                                                             11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696432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8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"/>
                            </p:stCondLst>
                            <p:childTnLst>
                              <p:par>
                                <p:cTn id="13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6" grpId="0" animBg="1"/>
      <p:bldP spid="5" grpId="0"/>
      <p:bldP spid="18" grpId="0"/>
      <p:bldP spid="19" grpId="0" animBg="1"/>
      <p:bldP spid="20" grpId="0" animBg="1"/>
      <p:bldP spid="25" grpId="0" animBg="1"/>
      <p:bldP spid="32" grpId="0" animBg="1"/>
      <p:bldP spid="39" grpId="0" animBg="1"/>
      <p:bldP spid="51" grpId="0"/>
      <p:bldP spid="55" grpId="0"/>
      <p:bldP spid="57" grpId="0"/>
      <p:bldP spid="49" grpId="0"/>
      <p:bldP spid="8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>
          <a:xfrm>
            <a:off x="440746" y="101590"/>
            <a:ext cx="8229600" cy="1143000"/>
          </a:xfrm>
        </p:spPr>
        <p:txBody>
          <a:bodyPr>
            <a:noAutofit/>
          </a:bodyPr>
          <a:lstStyle/>
          <a:p>
            <a:r>
              <a:rPr lang="hr-HR" sz="3600" dirty="0"/>
              <a:t>Droplet fragmentation – droplet size</a:t>
            </a:r>
            <a:endParaRPr lang="en-GB" sz="36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kstniOkvir 2">
                <a:extLst>
                  <a:ext uri="{FF2B5EF4-FFF2-40B4-BE49-F238E27FC236}">
                    <a16:creationId xmlns:a16="http://schemas.microsoft.com/office/drawing/2014/main" id="{E23CADBF-8F48-4A48-9FA7-B1EF3A0E2656}"/>
                  </a:ext>
                </a:extLst>
              </p:cNvPr>
              <p:cNvSpPr txBox="1"/>
              <p:nvPr/>
            </p:nvSpPr>
            <p:spPr>
              <a:xfrm>
                <a:off x="1415656" y="2172663"/>
                <a:ext cx="1826589" cy="6223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hr-H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r>
                        <a:rPr lang="hr-H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hr-H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hr-H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hr-H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r-H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hr-H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hr-H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hr-H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den>
                          </m:f>
                          <m:r>
                            <a:rPr lang="hr-H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hr-H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r-H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hr-H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hr-H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hr-H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" name="TekstniOkvir 2">
                <a:extLst>
                  <a:ext uri="{FF2B5EF4-FFF2-40B4-BE49-F238E27FC236}">
                    <a16:creationId xmlns:a16="http://schemas.microsoft.com/office/drawing/2014/main" id="{E23CADBF-8F48-4A48-9FA7-B1EF3A0E26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5656" y="2172663"/>
                <a:ext cx="1826589" cy="62235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kstniOkvir 15">
            <a:extLst>
              <a:ext uri="{FF2B5EF4-FFF2-40B4-BE49-F238E27FC236}">
                <a16:creationId xmlns:a16="http://schemas.microsoft.com/office/drawing/2014/main" id="{BF506314-3B26-47BB-97B7-81A5A6F34818}"/>
              </a:ext>
            </a:extLst>
          </p:cNvPr>
          <p:cNvSpPr txBox="1"/>
          <p:nvPr/>
        </p:nvSpPr>
        <p:spPr>
          <a:xfrm>
            <a:off x="971600" y="1556792"/>
            <a:ext cx="273630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r-HR" dirty="0"/>
              <a:t>Young-Laplace equation</a:t>
            </a:r>
            <a:r>
              <a:rPr lang="en-GB" dirty="0"/>
              <a:t>:</a:t>
            </a:r>
          </a:p>
        </p:txBody>
      </p:sp>
      <p:sp>
        <p:nvSpPr>
          <p:cNvPr id="90" name="Elipsa 89">
            <a:extLst>
              <a:ext uri="{FF2B5EF4-FFF2-40B4-BE49-F238E27FC236}">
                <a16:creationId xmlns:a16="http://schemas.microsoft.com/office/drawing/2014/main" id="{B35CA5FC-820B-4AA6-8B5B-AE5803E52E20}"/>
              </a:ext>
            </a:extLst>
          </p:cNvPr>
          <p:cNvSpPr/>
          <p:nvPr/>
        </p:nvSpPr>
        <p:spPr>
          <a:xfrm>
            <a:off x="1608012" y="3379594"/>
            <a:ext cx="1584171" cy="1584171"/>
          </a:xfrm>
          <a:prstGeom prst="ellipse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1" name="Elipsa 90">
            <a:extLst>
              <a:ext uri="{FF2B5EF4-FFF2-40B4-BE49-F238E27FC236}">
                <a16:creationId xmlns:a16="http://schemas.microsoft.com/office/drawing/2014/main" id="{0719DF98-4AD7-4C87-82B0-E29EA507B32C}"/>
              </a:ext>
            </a:extLst>
          </p:cNvPr>
          <p:cNvSpPr/>
          <p:nvPr/>
        </p:nvSpPr>
        <p:spPr>
          <a:xfrm>
            <a:off x="1474324" y="3243964"/>
            <a:ext cx="1851546" cy="1851546"/>
          </a:xfrm>
          <a:prstGeom prst="ellipse">
            <a:avLst/>
          </a:prstGeom>
          <a:noFill/>
          <a:ln w="9525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" name="TekstniOkvir 91">
                <a:extLst>
                  <a:ext uri="{FF2B5EF4-FFF2-40B4-BE49-F238E27FC236}">
                    <a16:creationId xmlns:a16="http://schemas.microsoft.com/office/drawing/2014/main" id="{69547407-BD0E-4FCF-8A54-49D0D134995E}"/>
                  </a:ext>
                </a:extLst>
              </p:cNvPr>
              <p:cNvSpPr txBox="1"/>
              <p:nvPr/>
            </p:nvSpPr>
            <p:spPr>
              <a:xfrm>
                <a:off x="3275268" y="3226600"/>
                <a:ext cx="252249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r-HR" sz="16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hr-HR" sz="1600" b="0" i="1" smtClean="0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92" name="TekstniOkvir 91">
                <a:extLst>
                  <a:ext uri="{FF2B5EF4-FFF2-40B4-BE49-F238E27FC236}">
                    <a16:creationId xmlns:a16="http://schemas.microsoft.com/office/drawing/2014/main" id="{69547407-BD0E-4FCF-8A54-49D0D13499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5268" y="3226600"/>
                <a:ext cx="252249" cy="246221"/>
              </a:xfrm>
              <a:prstGeom prst="rect">
                <a:avLst/>
              </a:prstGeom>
              <a:blipFill>
                <a:blip r:embed="rId4"/>
                <a:stretch>
                  <a:fillRect l="-19048" b="-219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TekstniOkvir 92">
                <a:extLst>
                  <a:ext uri="{FF2B5EF4-FFF2-40B4-BE49-F238E27FC236}">
                    <a16:creationId xmlns:a16="http://schemas.microsoft.com/office/drawing/2014/main" id="{AA144327-522D-44A5-AEC9-A753C1169CA8}"/>
                  </a:ext>
                </a:extLst>
              </p:cNvPr>
              <p:cNvSpPr txBox="1"/>
              <p:nvPr/>
            </p:nvSpPr>
            <p:spPr>
              <a:xfrm>
                <a:off x="1985337" y="3504153"/>
                <a:ext cx="220317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r-HR" sz="16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hr-HR" sz="16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93" name="TekstniOkvir 92">
                <a:extLst>
                  <a:ext uri="{FF2B5EF4-FFF2-40B4-BE49-F238E27FC236}">
                    <a16:creationId xmlns:a16="http://schemas.microsoft.com/office/drawing/2014/main" id="{AA144327-522D-44A5-AEC9-A753C1169C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5337" y="3504153"/>
                <a:ext cx="220317" cy="246221"/>
              </a:xfrm>
              <a:prstGeom prst="rect">
                <a:avLst/>
              </a:prstGeom>
              <a:blipFill>
                <a:blip r:embed="rId5"/>
                <a:stretch>
                  <a:fillRect l="-22222" r="-5556" b="-25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7" name="Ravni poveznik sa strelicom 96">
            <a:extLst>
              <a:ext uri="{FF2B5EF4-FFF2-40B4-BE49-F238E27FC236}">
                <a16:creationId xmlns:a16="http://schemas.microsoft.com/office/drawing/2014/main" id="{44E888EF-4C41-4FA5-9489-9FAC4F4F86CB}"/>
              </a:ext>
            </a:extLst>
          </p:cNvPr>
          <p:cNvCxnSpPr>
            <a:endCxn id="90" idx="6"/>
          </p:cNvCxnSpPr>
          <p:nvPr/>
        </p:nvCxnSpPr>
        <p:spPr>
          <a:xfrm>
            <a:off x="2400097" y="4169737"/>
            <a:ext cx="792086" cy="19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Ravni poveznik sa strelicom 97">
            <a:extLst>
              <a:ext uri="{FF2B5EF4-FFF2-40B4-BE49-F238E27FC236}">
                <a16:creationId xmlns:a16="http://schemas.microsoft.com/office/drawing/2014/main" id="{DF9FF46A-1A21-47FB-AB9A-4BF2BD78063C}"/>
              </a:ext>
            </a:extLst>
          </p:cNvPr>
          <p:cNvCxnSpPr>
            <a:cxnSpLocks/>
            <a:stCxn id="91" idx="6"/>
            <a:endCxn id="90" idx="6"/>
          </p:cNvCxnSpPr>
          <p:nvPr/>
        </p:nvCxnSpPr>
        <p:spPr>
          <a:xfrm flipH="1">
            <a:off x="3192183" y="4169737"/>
            <a:ext cx="133687" cy="1943"/>
          </a:xfrm>
          <a:prstGeom prst="straightConnector1">
            <a:avLst/>
          </a:prstGeom>
          <a:ln w="12700">
            <a:solidFill>
              <a:schemeClr val="tx1"/>
            </a:solidFill>
            <a:headEnd type="stealth" w="sm" len="sm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TekstniOkvir 104">
                <a:extLst>
                  <a:ext uri="{FF2B5EF4-FFF2-40B4-BE49-F238E27FC236}">
                    <a16:creationId xmlns:a16="http://schemas.microsoft.com/office/drawing/2014/main" id="{F34FE4A2-0C3C-408C-9986-8F3202C733A5}"/>
                  </a:ext>
                </a:extLst>
              </p:cNvPr>
              <p:cNvSpPr txBox="1"/>
              <p:nvPr/>
            </p:nvSpPr>
            <p:spPr>
              <a:xfrm>
                <a:off x="3363593" y="3959643"/>
                <a:ext cx="266548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hr-H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105" name="TekstniOkvir 104">
                <a:extLst>
                  <a:ext uri="{FF2B5EF4-FFF2-40B4-BE49-F238E27FC236}">
                    <a16:creationId xmlns:a16="http://schemas.microsoft.com/office/drawing/2014/main" id="{F34FE4A2-0C3C-408C-9986-8F3202C733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3593" y="3959643"/>
                <a:ext cx="266548" cy="215444"/>
              </a:xfrm>
              <a:prstGeom prst="rect">
                <a:avLst/>
              </a:prstGeom>
              <a:blipFill>
                <a:blip r:embed="rId6"/>
                <a:stretch>
                  <a:fillRect l="-16279" r="-13953" b="-571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TekstniOkvir 105">
                <a:extLst>
                  <a:ext uri="{FF2B5EF4-FFF2-40B4-BE49-F238E27FC236}">
                    <a16:creationId xmlns:a16="http://schemas.microsoft.com/office/drawing/2014/main" id="{10731093-D40C-4657-AA11-8B0480137E4D}"/>
                  </a:ext>
                </a:extLst>
              </p:cNvPr>
              <p:cNvSpPr txBox="1"/>
              <p:nvPr/>
            </p:nvSpPr>
            <p:spPr>
              <a:xfrm>
                <a:off x="2647493" y="3930270"/>
                <a:ext cx="177569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sz="1400" b="0" i="1" smtClean="0">
                          <a:latin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106" name="TekstniOkvir 105">
                <a:extLst>
                  <a:ext uri="{FF2B5EF4-FFF2-40B4-BE49-F238E27FC236}">
                    <a16:creationId xmlns:a16="http://schemas.microsoft.com/office/drawing/2014/main" id="{10731093-D40C-4657-AA11-8B0480137E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7493" y="3930270"/>
                <a:ext cx="177569" cy="215444"/>
              </a:xfrm>
              <a:prstGeom prst="rect">
                <a:avLst/>
              </a:prstGeom>
              <a:blipFill>
                <a:blip r:embed="rId7"/>
                <a:stretch>
                  <a:fillRect l="-17241" r="-13793" b="-571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TekstniOkvir 106">
                <a:extLst>
                  <a:ext uri="{FF2B5EF4-FFF2-40B4-BE49-F238E27FC236}">
                    <a16:creationId xmlns:a16="http://schemas.microsoft.com/office/drawing/2014/main" id="{99119A86-217A-4508-AC33-4DA40A791CBB}"/>
                  </a:ext>
                </a:extLst>
              </p:cNvPr>
              <p:cNvSpPr txBox="1"/>
              <p:nvPr/>
            </p:nvSpPr>
            <p:spPr>
              <a:xfrm>
                <a:off x="969796" y="5508980"/>
                <a:ext cx="891719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hr-H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r>
                        <a:rPr lang="hr-H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hr-H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r-H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hr-H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r>
                            <a:rPr lang="hr-H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07" name="TekstniOkvir 106">
                <a:extLst>
                  <a:ext uri="{FF2B5EF4-FFF2-40B4-BE49-F238E27FC236}">
                    <a16:creationId xmlns:a16="http://schemas.microsoft.com/office/drawing/2014/main" id="{99119A86-217A-4508-AC33-4DA40A791C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796" y="5508980"/>
                <a:ext cx="891719" cy="51860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9" name="Ravni poveznik sa strelicom 108">
            <a:extLst>
              <a:ext uri="{FF2B5EF4-FFF2-40B4-BE49-F238E27FC236}">
                <a16:creationId xmlns:a16="http://schemas.microsoft.com/office/drawing/2014/main" id="{9221E901-8BEA-47F0-B37E-0E16CF7D7B12}"/>
              </a:ext>
            </a:extLst>
          </p:cNvPr>
          <p:cNvCxnSpPr/>
          <p:nvPr/>
        </p:nvCxnSpPr>
        <p:spPr>
          <a:xfrm>
            <a:off x="2128211" y="5783258"/>
            <a:ext cx="48748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TekstniOkvir 109">
                <a:extLst>
                  <a:ext uri="{FF2B5EF4-FFF2-40B4-BE49-F238E27FC236}">
                    <a16:creationId xmlns:a16="http://schemas.microsoft.com/office/drawing/2014/main" id="{EE1A2B65-C19C-42A2-B141-AA380590CBBE}"/>
                  </a:ext>
                </a:extLst>
              </p:cNvPr>
              <p:cNvSpPr txBox="1"/>
              <p:nvPr/>
            </p:nvSpPr>
            <p:spPr>
              <a:xfrm>
                <a:off x="3056041" y="5646186"/>
                <a:ext cx="61510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hr-H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hr-H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hr-H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10" name="TekstniOkvir 109">
                <a:extLst>
                  <a:ext uri="{FF2B5EF4-FFF2-40B4-BE49-F238E27FC236}">
                    <a16:creationId xmlns:a16="http://schemas.microsoft.com/office/drawing/2014/main" id="{EE1A2B65-C19C-42A2-B141-AA380590CB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6041" y="5646186"/>
                <a:ext cx="615104" cy="276999"/>
              </a:xfrm>
              <a:prstGeom prst="rect">
                <a:avLst/>
              </a:prstGeom>
              <a:blipFill>
                <a:blip r:embed="rId9"/>
                <a:stretch>
                  <a:fillRect l="-4950" r="-7921" b="-652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0" name="Picture 6" descr="Surface tension of ethanol (1) + water (2) mixtures at 293 : 15 K . (Vazquez et al., 1995). ">
            <a:extLst>
              <a:ext uri="{FF2B5EF4-FFF2-40B4-BE49-F238E27FC236}">
                <a16:creationId xmlns:a16="http://schemas.microsoft.com/office/drawing/2014/main" id="{AF40B143-A248-409D-A5E0-B26B3F492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006" y="2279575"/>
            <a:ext cx="3728172" cy="2661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kstniOkvir 51">
            <a:extLst>
              <a:ext uri="{FF2B5EF4-FFF2-40B4-BE49-F238E27FC236}">
                <a16:creationId xmlns:a16="http://schemas.microsoft.com/office/drawing/2014/main" id="{072DBBD6-97FA-4544-B6DF-332BAB960972}"/>
              </a:ext>
            </a:extLst>
          </p:cNvPr>
          <p:cNvSpPr txBox="1"/>
          <p:nvPr/>
        </p:nvSpPr>
        <p:spPr>
          <a:xfrm>
            <a:off x="5130062" y="5187415"/>
            <a:ext cx="299572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0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Surface tension of ethanol (1) + water (2) mixtures at 293</a:t>
            </a:r>
            <a:r>
              <a:rPr lang="hr-HR" sz="10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.</a:t>
            </a:r>
            <a:r>
              <a:rPr lang="en-GB" sz="10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15 K . (Vazquez et al., 1995). </a:t>
            </a:r>
          </a:p>
        </p:txBody>
      </p:sp>
      <p:sp>
        <p:nvSpPr>
          <p:cNvPr id="54" name="Rezervirano mjesto sadržaja 2">
            <a:extLst>
              <a:ext uri="{FF2B5EF4-FFF2-40B4-BE49-F238E27FC236}">
                <a16:creationId xmlns:a16="http://schemas.microsoft.com/office/drawing/2014/main" id="{BB7A2A6E-F2F4-432B-877C-CBC52FCC795A}"/>
              </a:ext>
            </a:extLst>
          </p:cNvPr>
          <p:cNvSpPr txBox="1">
            <a:spLocks/>
          </p:cNvSpPr>
          <p:nvPr/>
        </p:nvSpPr>
        <p:spPr>
          <a:xfrm>
            <a:off x="406336" y="6441055"/>
            <a:ext cx="8352928" cy="2964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/>
              <a:t>IYPT</a:t>
            </a:r>
            <a:r>
              <a:rPr lang="hr-HR" sz="1200" dirty="0"/>
              <a:t> 2022                                                                   </a:t>
            </a:r>
            <a:r>
              <a:rPr lang="hr-HR" sz="1200" i="1" dirty="0"/>
              <a:t>Droplet Explosion </a:t>
            </a:r>
            <a:r>
              <a:rPr lang="hr-HR" sz="1200" dirty="0"/>
              <a:t>– Theoretical Model                                                                             12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489550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 animBg="1"/>
      <p:bldP spid="90" grpId="0" animBg="1"/>
      <p:bldP spid="91" grpId="0" animBg="1"/>
      <p:bldP spid="92" grpId="0"/>
      <p:bldP spid="93" grpId="0"/>
      <p:bldP spid="105" grpId="0"/>
      <p:bldP spid="106" grpId="0"/>
      <p:bldP spid="107" grpId="0"/>
      <p:bldP spid="110" grpId="0"/>
      <p:bldP spid="5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>
          <a:xfrm>
            <a:off x="440746" y="101590"/>
            <a:ext cx="8229600" cy="1143000"/>
          </a:xfrm>
        </p:spPr>
        <p:txBody>
          <a:bodyPr>
            <a:noAutofit/>
          </a:bodyPr>
          <a:lstStyle/>
          <a:p>
            <a:r>
              <a:rPr lang="hr-HR" sz="3600" dirty="0"/>
              <a:t>Phenomenon mechanism</a:t>
            </a:r>
            <a:endParaRPr lang="en-GB" sz="3600" i="1" dirty="0"/>
          </a:p>
        </p:txBody>
      </p:sp>
      <p:sp>
        <p:nvSpPr>
          <p:cNvPr id="49" name="TekstniOkvir 48">
            <a:extLst>
              <a:ext uri="{FF2B5EF4-FFF2-40B4-BE49-F238E27FC236}">
                <a16:creationId xmlns:a16="http://schemas.microsoft.com/office/drawing/2014/main" id="{F505E90F-5DEC-4ABF-8CCB-A37A7EF96DF6}"/>
              </a:ext>
            </a:extLst>
          </p:cNvPr>
          <p:cNvSpPr txBox="1"/>
          <p:nvPr/>
        </p:nvSpPr>
        <p:spPr>
          <a:xfrm>
            <a:off x="745596" y="1604410"/>
            <a:ext cx="294401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hr-HR" dirty="0"/>
              <a:t>Binary water-alcohol mixutre</a:t>
            </a:r>
            <a:endParaRPr lang="en-GB" dirty="0"/>
          </a:p>
        </p:txBody>
      </p:sp>
      <p:sp>
        <p:nvSpPr>
          <p:cNvPr id="50" name="TekstniOkvir 49">
            <a:extLst>
              <a:ext uri="{FF2B5EF4-FFF2-40B4-BE49-F238E27FC236}">
                <a16:creationId xmlns:a16="http://schemas.microsoft.com/office/drawing/2014/main" id="{1F8F7BA6-9186-425A-8392-379145BF7257}"/>
              </a:ext>
            </a:extLst>
          </p:cNvPr>
          <p:cNvSpPr txBox="1"/>
          <p:nvPr/>
        </p:nvSpPr>
        <p:spPr>
          <a:xfrm>
            <a:off x="745596" y="2490184"/>
            <a:ext cx="208823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hr-HR" dirty="0"/>
              <a:t>Alcohol evaporation</a:t>
            </a:r>
            <a:endParaRPr lang="en-GB" dirty="0"/>
          </a:p>
        </p:txBody>
      </p:sp>
      <p:sp>
        <p:nvSpPr>
          <p:cNvPr id="52" name="TekstniOkvir 51">
            <a:extLst>
              <a:ext uri="{FF2B5EF4-FFF2-40B4-BE49-F238E27FC236}">
                <a16:creationId xmlns:a16="http://schemas.microsoft.com/office/drawing/2014/main" id="{8BF6A9C6-EA92-4024-BA5D-D56D2D5BD539}"/>
              </a:ext>
            </a:extLst>
          </p:cNvPr>
          <p:cNvSpPr txBox="1"/>
          <p:nvPr/>
        </p:nvSpPr>
        <p:spPr>
          <a:xfrm>
            <a:off x="745595" y="2942105"/>
            <a:ext cx="398639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hr-HR" dirty="0"/>
              <a:t>Temperature and concentration gradient</a:t>
            </a:r>
            <a:endParaRPr lang="en-GB" dirty="0"/>
          </a:p>
        </p:txBody>
      </p:sp>
      <p:sp>
        <p:nvSpPr>
          <p:cNvPr id="54" name="TekstniOkvir 53">
            <a:extLst>
              <a:ext uri="{FF2B5EF4-FFF2-40B4-BE49-F238E27FC236}">
                <a16:creationId xmlns:a16="http://schemas.microsoft.com/office/drawing/2014/main" id="{FBEBCD24-AC66-46C6-86CB-769A11ED6B6C}"/>
              </a:ext>
            </a:extLst>
          </p:cNvPr>
          <p:cNvSpPr txBox="1"/>
          <p:nvPr/>
        </p:nvSpPr>
        <p:spPr>
          <a:xfrm>
            <a:off x="745596" y="3394026"/>
            <a:ext cx="252027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hr-HR" dirty="0"/>
              <a:t>Surface tension gradient</a:t>
            </a:r>
            <a:endParaRPr lang="en-GB" dirty="0"/>
          </a:p>
        </p:txBody>
      </p:sp>
      <p:sp>
        <p:nvSpPr>
          <p:cNvPr id="56" name="TekstniOkvir 55">
            <a:extLst>
              <a:ext uri="{FF2B5EF4-FFF2-40B4-BE49-F238E27FC236}">
                <a16:creationId xmlns:a16="http://schemas.microsoft.com/office/drawing/2014/main" id="{3222B951-A2BF-41B3-A7F1-A9490175CB7A}"/>
              </a:ext>
            </a:extLst>
          </p:cNvPr>
          <p:cNvSpPr txBox="1"/>
          <p:nvPr/>
        </p:nvSpPr>
        <p:spPr>
          <a:xfrm>
            <a:off x="745595" y="3837361"/>
            <a:ext cx="186388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hr-HR" dirty="0"/>
              <a:t>Marangoni stress</a:t>
            </a:r>
            <a:endParaRPr lang="en-GB" dirty="0"/>
          </a:p>
        </p:txBody>
      </p:sp>
      <p:sp>
        <p:nvSpPr>
          <p:cNvPr id="58" name="TekstniOkvir 57">
            <a:extLst>
              <a:ext uri="{FF2B5EF4-FFF2-40B4-BE49-F238E27FC236}">
                <a16:creationId xmlns:a16="http://schemas.microsoft.com/office/drawing/2014/main" id="{664D587E-0934-4779-990A-2700817BCDF6}"/>
              </a:ext>
            </a:extLst>
          </p:cNvPr>
          <p:cNvSpPr txBox="1"/>
          <p:nvPr/>
        </p:nvSpPr>
        <p:spPr>
          <a:xfrm>
            <a:off x="745597" y="4280696"/>
            <a:ext cx="289029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hr-HR" dirty="0"/>
              <a:t>Formation of boundary torus</a:t>
            </a:r>
            <a:endParaRPr lang="en-GB" dirty="0"/>
          </a:p>
        </p:txBody>
      </p:sp>
      <p:sp>
        <p:nvSpPr>
          <p:cNvPr id="61" name="TekstniOkvir 60">
            <a:extLst>
              <a:ext uri="{FF2B5EF4-FFF2-40B4-BE49-F238E27FC236}">
                <a16:creationId xmlns:a16="http://schemas.microsoft.com/office/drawing/2014/main" id="{992F9E1B-1ED2-4686-AA31-0F31FA527E93}"/>
              </a:ext>
            </a:extLst>
          </p:cNvPr>
          <p:cNvSpPr txBox="1"/>
          <p:nvPr/>
        </p:nvSpPr>
        <p:spPr>
          <a:xfrm>
            <a:off x="739147" y="4756115"/>
            <a:ext cx="386613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hr-HR" dirty="0"/>
              <a:t>Plateu-Rayleigh and fingering instability</a:t>
            </a:r>
            <a:endParaRPr lang="en-GB" dirty="0"/>
          </a:p>
        </p:txBody>
      </p:sp>
      <p:sp>
        <p:nvSpPr>
          <p:cNvPr id="62" name="TekstniOkvir 61">
            <a:extLst>
              <a:ext uri="{FF2B5EF4-FFF2-40B4-BE49-F238E27FC236}">
                <a16:creationId xmlns:a16="http://schemas.microsoft.com/office/drawing/2014/main" id="{044F9074-B56A-46C0-8397-DBBFC2876BD1}"/>
              </a:ext>
            </a:extLst>
          </p:cNvPr>
          <p:cNvSpPr txBox="1"/>
          <p:nvPr/>
        </p:nvSpPr>
        <p:spPr>
          <a:xfrm>
            <a:off x="745595" y="2047297"/>
            <a:ext cx="195372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hr-HR" dirty="0"/>
              <a:t>Droplet expansion</a:t>
            </a:r>
            <a:endParaRPr lang="en-GB" dirty="0"/>
          </a:p>
        </p:txBody>
      </p:sp>
      <p:sp>
        <p:nvSpPr>
          <p:cNvPr id="64" name="TekstniOkvir 63">
            <a:extLst>
              <a:ext uri="{FF2B5EF4-FFF2-40B4-BE49-F238E27FC236}">
                <a16:creationId xmlns:a16="http://schemas.microsoft.com/office/drawing/2014/main" id="{1AF1119B-7F08-4A24-A86F-F7DACF010CF2}"/>
              </a:ext>
            </a:extLst>
          </p:cNvPr>
          <p:cNvSpPr txBox="1"/>
          <p:nvPr/>
        </p:nvSpPr>
        <p:spPr>
          <a:xfrm>
            <a:off x="737285" y="5678494"/>
            <a:ext cx="196203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hr-HR" dirty="0"/>
              <a:t>‘Droplet implosion’</a:t>
            </a:r>
            <a:endParaRPr lang="en-GB" dirty="0"/>
          </a:p>
        </p:txBody>
      </p:sp>
      <p:sp>
        <p:nvSpPr>
          <p:cNvPr id="65" name="TekstniOkvir 64">
            <a:extLst>
              <a:ext uri="{FF2B5EF4-FFF2-40B4-BE49-F238E27FC236}">
                <a16:creationId xmlns:a16="http://schemas.microsoft.com/office/drawing/2014/main" id="{9CBD8240-70ED-40D9-9479-9EF1BE0D62FA}"/>
              </a:ext>
            </a:extLst>
          </p:cNvPr>
          <p:cNvSpPr txBox="1"/>
          <p:nvPr/>
        </p:nvSpPr>
        <p:spPr>
          <a:xfrm>
            <a:off x="737285" y="5213354"/>
            <a:ext cx="187220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hr-HR" dirty="0"/>
              <a:t>Droplet expulsion</a:t>
            </a:r>
            <a:endParaRPr lang="en-GB" dirty="0"/>
          </a:p>
        </p:txBody>
      </p:sp>
      <p:cxnSp>
        <p:nvCxnSpPr>
          <p:cNvPr id="11" name="Ravni poveznik sa strelicom 10">
            <a:extLst>
              <a:ext uri="{FF2B5EF4-FFF2-40B4-BE49-F238E27FC236}">
                <a16:creationId xmlns:a16="http://schemas.microsoft.com/office/drawing/2014/main" id="{30B9B5B2-463C-4EAD-9969-869116C20A1D}"/>
              </a:ext>
            </a:extLst>
          </p:cNvPr>
          <p:cNvCxnSpPr>
            <a:cxnSpLocks/>
          </p:cNvCxnSpPr>
          <p:nvPr/>
        </p:nvCxnSpPr>
        <p:spPr>
          <a:xfrm>
            <a:off x="593268" y="1511322"/>
            <a:ext cx="0" cy="467197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kstniOkvir 14">
                <a:extLst>
                  <a:ext uri="{FF2B5EF4-FFF2-40B4-BE49-F238E27FC236}">
                    <a16:creationId xmlns:a16="http://schemas.microsoft.com/office/drawing/2014/main" id="{D71AC44F-48E6-4427-B16A-AF356CD39FD7}"/>
                  </a:ext>
                </a:extLst>
              </p:cNvPr>
              <p:cNvSpPr txBox="1"/>
              <p:nvPr/>
            </p:nvSpPr>
            <p:spPr>
              <a:xfrm>
                <a:off x="5220072" y="3545950"/>
                <a:ext cx="3338158" cy="6408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hr-HR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hr-HR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hr-HR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r-HR" sz="20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hr-HR" sz="2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hr-HR" sz="2000" b="0" i="1" smtClean="0">
                              <a:latin typeface="Cambria Math" panose="02040503050406030204" pitchFamily="18" charset="0"/>
                            </a:rPr>
                            <m:t>𝑎𝑙𝑘𝑜h𝑜𝑙</m:t>
                          </m:r>
                          <m:r>
                            <a:rPr lang="hr-HR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hr-HR" sz="20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hr-H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hr-HR" sz="2000" b="0" i="1" smtClean="0">
                                  <a:latin typeface="Cambria Math" panose="02040503050406030204" pitchFamily="18" charset="0"/>
                                </a:rPr>
                                <m:t>𝑎𝑙𝑘𝑜h𝑜𝑙𝑎</m:t>
                              </m:r>
                            </m:e>
                          </m:d>
                          <m:r>
                            <a:rPr lang="hr-HR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hr-HR" sz="20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hr-HR" sz="2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hr-HR" sz="2000" b="0" i="1" smtClean="0">
                              <a:latin typeface="Cambria Math" panose="02040503050406030204" pitchFamily="18" charset="0"/>
                            </a:rPr>
                            <m:t>𝑣𝑜𝑑𝑎</m:t>
                          </m:r>
                          <m:r>
                            <a:rPr lang="hr-HR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15" name="TekstniOkvir 14">
                <a:extLst>
                  <a:ext uri="{FF2B5EF4-FFF2-40B4-BE49-F238E27FC236}">
                    <a16:creationId xmlns:a16="http://schemas.microsoft.com/office/drawing/2014/main" id="{D71AC44F-48E6-4427-B16A-AF356CD39F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0072" y="3545950"/>
                <a:ext cx="3338158" cy="64081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kstniOkvir 66">
                <a:extLst>
                  <a:ext uri="{FF2B5EF4-FFF2-40B4-BE49-F238E27FC236}">
                    <a16:creationId xmlns:a16="http://schemas.microsoft.com/office/drawing/2014/main" id="{82E1353F-EDE2-4ADD-A700-AD24EE28FF62}"/>
                  </a:ext>
                </a:extLst>
              </p:cNvPr>
              <p:cNvSpPr txBox="1"/>
              <p:nvPr/>
            </p:nvSpPr>
            <p:spPr>
              <a:xfrm>
                <a:off x="4921062" y="3532372"/>
                <a:ext cx="4026422" cy="7235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hr-HR" dirty="0">
                    <a:effectLst/>
                    <a:latin typeface="Garamond" panose="02020404030301010803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hr-HR" sz="200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𝑅</m:t>
                    </m:r>
                    <m:d>
                      <m:dPr>
                        <m:ctrlPr>
                          <a:rPr lang="hr-HR" sz="2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hr-HR" sz="2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</m:d>
                    <m:r>
                      <a:rPr lang="hr-HR" sz="2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≈</m:t>
                    </m:r>
                    <m:sSup>
                      <m:sSupPr>
                        <m:ctrlPr>
                          <a:rPr lang="hr-HR" sz="2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hr-HR" sz="2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hr-HR" sz="2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sSub>
                                  <m:sSubPr>
                                    <m:ctrlPr>
                                      <a:rPr lang="hr-HR" sz="2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hr-HR" sz="2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hr-HR" sz="2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  <m:sup>
                                <m:r>
                                  <a:rPr lang="hr-HR" sz="2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4</m:t>
                                </m:r>
                              </m:sup>
                            </m:sSup>
                            <m:d>
                              <m:dPr>
                                <m:ctrlPr>
                                  <a:rPr lang="hr-HR" sz="2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hr-HR" sz="2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𝑡</m:t>
                                </m:r>
                              </m:e>
                            </m:d>
                            <m:r>
                              <a:rPr lang="hr-HR" sz="2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hr-HR" sz="2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hr-HR" sz="2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lang="hr-HR" sz="2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𝜇𝜋</m:t>
                                </m:r>
                              </m:den>
                            </m:f>
                            <m:nary>
                              <m:naryPr>
                                <m:limLoc m:val="subSup"/>
                                <m:ctrlPr>
                                  <a:rPr lang="hr-HR" sz="2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naryPr>
                              <m:sub>
                                <m:r>
                                  <a:rPr lang="hr-HR" sz="2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sub>
                              <m:sup>
                                <m:r>
                                  <a:rPr lang="hr-HR" sz="2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𝑡</m:t>
                                </m:r>
                              </m:sup>
                              <m:e>
                                <m:r>
                                  <a:rPr lang="hr-HR" sz="2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𝑉</m:t>
                                </m:r>
                                <m:d>
                                  <m:dPr>
                                    <m:ctrlPr>
                                      <a:rPr lang="hr-HR" sz="2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hr-HR" sz="2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  <m:r>
                                  <a:rPr lang="hr-HR" sz="2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 ∆</m:t>
                                </m:r>
                                <m:r>
                                  <a:rPr lang="hr-HR" sz="2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𝛾</m:t>
                                </m:r>
                                <m:r>
                                  <a:rPr lang="hr-HR" sz="2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a:rPr lang="hr-HR" sz="2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𝑑𝑡</m:t>
                                </m:r>
                              </m:e>
                            </m:nary>
                          </m:e>
                        </m:d>
                      </m:e>
                      <m:sup>
                        <m:f>
                          <m:fPr>
                            <m:ctrlPr>
                              <a:rPr lang="hr-HR" sz="2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hr-HR" sz="2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hr-HR" sz="2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</m:sup>
                    </m:sSup>
                  </m:oMath>
                </a14:m>
                <a:endParaRPr lang="en-GB" sz="2000" dirty="0"/>
              </a:p>
            </p:txBody>
          </p:sp>
        </mc:Choice>
        <mc:Fallback xmlns="">
          <p:sp>
            <p:nvSpPr>
              <p:cNvPr id="67" name="TekstniOkvir 66">
                <a:extLst>
                  <a:ext uri="{FF2B5EF4-FFF2-40B4-BE49-F238E27FC236}">
                    <a16:creationId xmlns:a16="http://schemas.microsoft.com/office/drawing/2014/main" id="{82E1353F-EDE2-4ADD-A700-AD24EE28FF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1062" y="3532372"/>
                <a:ext cx="4026422" cy="7235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kstniOkvir 67">
                <a:extLst>
                  <a:ext uri="{FF2B5EF4-FFF2-40B4-BE49-F238E27FC236}">
                    <a16:creationId xmlns:a16="http://schemas.microsoft.com/office/drawing/2014/main" id="{8FBFAFA1-47D3-416A-8237-327F25809979}"/>
                  </a:ext>
                </a:extLst>
              </p:cNvPr>
              <p:cNvSpPr txBox="1"/>
              <p:nvPr/>
            </p:nvSpPr>
            <p:spPr>
              <a:xfrm>
                <a:off x="5494636" y="3712936"/>
                <a:ext cx="2789029" cy="4901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GB" sz="2400" i="0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GB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sSub>
                        <m:sSubPr>
                          <m:ctrlPr>
                            <a:rPr lang="en-GB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sSub>
                        <m:sSubPr>
                          <m:ctrlPr>
                            <a:rPr lang="en-GB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sz="2400" i="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sSub>
                        <m:sSubPr>
                          <m:ctrlPr>
                            <a:rPr lang="en-GB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GB" sz="2400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68" name="TekstniOkvir 67">
                <a:extLst>
                  <a:ext uri="{FF2B5EF4-FFF2-40B4-BE49-F238E27FC236}">
                    <a16:creationId xmlns:a16="http://schemas.microsoft.com/office/drawing/2014/main" id="{8FBFAFA1-47D3-416A-8237-327F258099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4636" y="3712936"/>
                <a:ext cx="2789029" cy="490199"/>
              </a:xfrm>
              <a:prstGeom prst="rect">
                <a:avLst/>
              </a:prstGeom>
              <a:blipFill>
                <a:blip r:embed="rId5"/>
                <a:stretch>
                  <a:fillRect l="-1528" b="-875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kstniOkvir 69">
                <a:extLst>
                  <a:ext uri="{FF2B5EF4-FFF2-40B4-BE49-F238E27FC236}">
                    <a16:creationId xmlns:a16="http://schemas.microsoft.com/office/drawing/2014/main" id="{0E6D0792-8E6E-419F-9C0E-7B718369271E}"/>
                  </a:ext>
                </a:extLst>
              </p:cNvPr>
              <p:cNvSpPr txBox="1"/>
              <p:nvPr/>
            </p:nvSpPr>
            <p:spPr>
              <a:xfrm>
                <a:off x="5173461" y="3017347"/>
                <a:ext cx="3384769" cy="67755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GB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GB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num>
                        <m:den>
                          <m:r>
                            <a:rPr lang="en-GB" sz="20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GB" sz="20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lang="en-GB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sz="2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</m:acc>
                      <m:r>
                        <a:rPr lang="en-GB" sz="2000" b="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n-GB" sz="2000" b="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  <m:sSub>
                        <m:sSubPr>
                          <m:ctrlPr>
                            <a:rPr lang="en-GB" sz="2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GB" sz="2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GB" sz="2000" b="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GB" sz="2000" b="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en-GB" sz="2000" b="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en-GB" sz="2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2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GB" sz="2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lang="en-GB" sz="2000" b="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∇</m:t>
                          </m:r>
                          <m:sSub>
                            <m:sSubPr>
                              <m:ctrlPr>
                                <a:rPr lang="en-GB" sz="2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GB" sz="2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70" name="TekstniOkvir 69">
                <a:extLst>
                  <a:ext uri="{FF2B5EF4-FFF2-40B4-BE49-F238E27FC236}">
                    <a16:creationId xmlns:a16="http://schemas.microsoft.com/office/drawing/2014/main" id="{0E6D0792-8E6E-419F-9C0E-7B71836927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3461" y="3017347"/>
                <a:ext cx="3384769" cy="67755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kstniOkvir 70">
                <a:extLst>
                  <a:ext uri="{FF2B5EF4-FFF2-40B4-BE49-F238E27FC236}">
                    <a16:creationId xmlns:a16="http://schemas.microsoft.com/office/drawing/2014/main" id="{7F4D2AF3-BA8C-4072-A5B4-2B9401C17900}"/>
                  </a:ext>
                </a:extLst>
              </p:cNvPr>
              <p:cNvSpPr txBox="1"/>
              <p:nvPr/>
            </p:nvSpPr>
            <p:spPr>
              <a:xfrm>
                <a:off x="5064476" y="4042664"/>
                <a:ext cx="3739593" cy="78386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GB" sz="20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𝜌𝜅</m:t>
                      </m:r>
                      <m:d>
                        <m:dPr>
                          <m:ctrlPr>
                            <a:rPr lang="en-GB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GB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20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GB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num>
                            <m:den>
                              <m:r>
                                <a:rPr lang="en-GB" sz="20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GB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  <m:r>
                            <a:rPr lang="en-GB" sz="20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acc>
                            <m:accPr>
                              <m:chr m:val="⃗"/>
                              <m:ctrlPr>
                                <a:rPr lang="en-GB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sz="20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𝒗</m:t>
                              </m:r>
                            </m:e>
                          </m:acc>
                          <m:r>
                            <a:rPr lang="en-GB" sz="2000" b="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∙</m:t>
                          </m:r>
                          <m:r>
                            <m:rPr>
                              <m:sty m:val="p"/>
                            </m:rPr>
                            <a:rPr lang="en-GB" sz="2000" b="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∇</m:t>
                          </m:r>
                          <m:r>
                            <a:rPr lang="en-GB" sz="2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en-GB" sz="2000" b="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GB" sz="2000" b="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en-GB" sz="2000" b="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en-GB" sz="2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m:rPr>
                              <m:sty m:val="p"/>
                            </m:rPr>
                            <a:rPr lang="en-GB" sz="2000" b="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∇</m:t>
                          </m:r>
                          <m:r>
                            <a:rPr lang="en-GB" sz="2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</m:oMath>
                  </m:oMathPara>
                </a14:m>
                <a:endParaRPr lang="en-GB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1" name="TekstniOkvir 70">
                <a:extLst>
                  <a:ext uri="{FF2B5EF4-FFF2-40B4-BE49-F238E27FC236}">
                    <a16:creationId xmlns:a16="http://schemas.microsoft.com/office/drawing/2014/main" id="{7F4D2AF3-BA8C-4072-A5B4-2B9401C179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4476" y="4042664"/>
                <a:ext cx="3739593" cy="78386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kstniOkvir 71">
                <a:extLst>
                  <a:ext uri="{FF2B5EF4-FFF2-40B4-BE49-F238E27FC236}">
                    <a16:creationId xmlns:a16="http://schemas.microsoft.com/office/drawing/2014/main" id="{37579377-F30E-4650-B0E0-79252CCB64DB}"/>
                  </a:ext>
                </a:extLst>
              </p:cNvPr>
              <p:cNvSpPr txBox="1"/>
              <p:nvPr/>
            </p:nvSpPr>
            <p:spPr>
              <a:xfrm>
                <a:off x="5287411" y="4221166"/>
                <a:ext cx="3270819" cy="67666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hr-HR" sz="200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r-HR" sz="2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  <m:r>
                            <a:rPr lang="hr-HR" sz="2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𝛾</m:t>
                          </m:r>
                        </m:num>
                        <m:den>
                          <m:r>
                            <a:rPr lang="hr-HR" sz="2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𝑑𝑇</m:t>
                          </m:r>
                        </m:den>
                      </m:f>
                      <m:r>
                        <a:rPr lang="hr-HR" sz="2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=−4.7</m:t>
                      </m:r>
                      <m:sSup>
                        <m:sSupPr>
                          <m:ctrlPr>
                            <a:rPr lang="hr-HR" sz="20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hr-HR" sz="2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hr-HR" sz="2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−10</m:t>
                          </m:r>
                        </m:sup>
                      </m:sSup>
                      <m:r>
                        <a:rPr lang="hr-HR" sz="2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𝑇</m:t>
                      </m:r>
                      <m:r>
                        <a:rPr lang="hr-HR" sz="2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−1.63</m:t>
                      </m:r>
                      <m:sSup>
                        <m:sSupPr>
                          <m:ctrlPr>
                            <a:rPr lang="hr-HR" sz="20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hr-HR" sz="2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hr-HR" sz="2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−5</m:t>
                          </m:r>
                        </m:sup>
                      </m:sSup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72" name="TekstniOkvir 71">
                <a:extLst>
                  <a:ext uri="{FF2B5EF4-FFF2-40B4-BE49-F238E27FC236}">
                    <a16:creationId xmlns:a16="http://schemas.microsoft.com/office/drawing/2014/main" id="{37579377-F30E-4650-B0E0-79252CCB64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7411" y="4221166"/>
                <a:ext cx="3270819" cy="67666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kstniOkvir 72">
                <a:extLst>
                  <a:ext uri="{FF2B5EF4-FFF2-40B4-BE49-F238E27FC236}">
                    <a16:creationId xmlns:a16="http://schemas.microsoft.com/office/drawing/2014/main" id="{1C5C2CF8-C152-45FB-9BE4-559B79ED01BD}"/>
                  </a:ext>
                </a:extLst>
              </p:cNvPr>
              <p:cNvSpPr txBox="1"/>
              <p:nvPr/>
            </p:nvSpPr>
            <p:spPr>
              <a:xfrm>
                <a:off x="5287061" y="2584094"/>
                <a:ext cx="3570179" cy="115948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hr-HR" sz="200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hr-HR" sz="2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  <m:r>
                            <a:rPr lang="hr-HR" sz="2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𝛾</m:t>
                          </m:r>
                        </m:num>
                        <m:den>
                          <m:r>
                            <a:rPr lang="hr-HR" sz="2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hr-HR" sz="2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hr-HR" sz="2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hr-HR" sz="2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sub>
                          </m:sSub>
                        </m:den>
                      </m:f>
                      <m:r>
                        <a:rPr lang="hr-HR" sz="2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=−5.1876</m:t>
                      </m:r>
                      <m:sSup>
                        <m:sSupPr>
                          <m:ctrlPr>
                            <a:rPr lang="hr-HR" sz="2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hr-HR" sz="2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hr-HR" sz="2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−14</m:t>
                          </m:r>
                        </m:sup>
                      </m:sSup>
                      <m:sSubSup>
                        <m:sSubSupPr>
                          <m:ctrlPr>
                            <a:rPr lang="hr-HR" sz="2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hr-HR" sz="2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hr-HR" sz="2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sub>
                        <m:sup>
                          <m:r>
                            <a:rPr lang="hr-HR" sz="2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2</m:t>
                          </m:r>
                        </m:sup>
                      </m:sSubSup>
                      <m:r>
                        <a:rPr lang="hr-HR" sz="2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</m:oMath>
                  </m:oMathPara>
                </a14:m>
                <a:endParaRPr lang="hr-HR" sz="2000" i="1" dirty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endParaRPr lang="hr-HR" sz="800" i="1" dirty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hr-HR" sz="2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1.2</m:t>
                      </m:r>
                      <m:sSup>
                        <m:sSupPr>
                          <m:ctrlPr>
                            <a:rPr lang="hr-HR" sz="2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hr-HR" sz="2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hr-HR" sz="2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−9</m:t>
                          </m:r>
                        </m:sup>
                      </m:sSup>
                      <m:sSub>
                        <m:sSubPr>
                          <m:ctrlPr>
                            <a:rPr lang="hr-HR" sz="2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hr-HR" sz="2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hr-HR" sz="2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sub>
                      </m:sSub>
                      <m:r>
                        <a:rPr lang="hr-HR" sz="2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−7.6396</m:t>
                      </m:r>
                      <m:sSup>
                        <m:sSupPr>
                          <m:ctrlPr>
                            <a:rPr lang="hr-HR" sz="2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hr-HR" sz="2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hr-HR" sz="2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−6</m:t>
                          </m:r>
                        </m:sup>
                      </m:sSup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73" name="TekstniOkvir 72">
                <a:extLst>
                  <a:ext uri="{FF2B5EF4-FFF2-40B4-BE49-F238E27FC236}">
                    <a16:creationId xmlns:a16="http://schemas.microsoft.com/office/drawing/2014/main" id="{1C5C2CF8-C152-45FB-9BE4-559B79ED01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7061" y="2584094"/>
                <a:ext cx="3570179" cy="115948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kstniOkvir 73">
                <a:extLst>
                  <a:ext uri="{FF2B5EF4-FFF2-40B4-BE49-F238E27FC236}">
                    <a16:creationId xmlns:a16="http://schemas.microsoft.com/office/drawing/2014/main" id="{2CB8A96C-67A6-4903-A983-2BDD5CAEDAEB}"/>
                  </a:ext>
                </a:extLst>
              </p:cNvPr>
              <p:cNvSpPr txBox="1"/>
              <p:nvPr/>
            </p:nvSpPr>
            <p:spPr>
              <a:xfrm>
                <a:off x="5156133" y="3519065"/>
                <a:ext cx="3719643" cy="7285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r-HR" sz="200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r-HR" sz="2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hr-HR" sz="2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𝑀𝑎</m:t>
                          </m:r>
                        </m:sub>
                      </m:sSub>
                      <m:r>
                        <a:rPr lang="hr-HR" sz="2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hr-HR" sz="20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r-HR" sz="2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  <m:r>
                            <a:rPr lang="hr-HR" sz="2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𝛾</m:t>
                          </m:r>
                        </m:num>
                        <m:den>
                          <m:r>
                            <a:rPr lang="hr-HR" sz="2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hr-HR" sz="2000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r-HR" sz="2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hr-HR" sz="2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  <m:sSub>
                        <m:sSubPr>
                          <m:ctrlPr>
                            <a:rPr lang="hr-HR" sz="20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hr-HR" sz="2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hr-HR" sz="2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sub>
                      </m:sSub>
                      <m:sSub>
                        <m:sSubPr>
                          <m:ctrlPr>
                            <a:rPr lang="hr-HR" sz="20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r-HR" sz="2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hr-HR" sz="2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sub>
                      </m:sSub>
                      <m:r>
                        <a:rPr lang="hr-HR" sz="2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hr-HR" sz="20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r-HR" sz="2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  <m:r>
                            <a:rPr lang="hr-HR" sz="2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𝛾</m:t>
                          </m:r>
                        </m:num>
                        <m:den>
                          <m:r>
                            <a:rPr lang="hr-HR" sz="2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𝑑𝑇</m:t>
                          </m:r>
                        </m:den>
                      </m:f>
                      <m:sSub>
                        <m:sSubPr>
                          <m:ctrlPr>
                            <a:rPr lang="hr-HR" sz="20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hr-HR" sz="2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hr-HR" sz="2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sub>
                      </m:sSub>
                      <m:r>
                        <a:rPr lang="hr-HR" sz="2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𝑇</m:t>
                      </m:r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74" name="TekstniOkvir 73">
                <a:extLst>
                  <a:ext uri="{FF2B5EF4-FFF2-40B4-BE49-F238E27FC236}">
                    <a16:creationId xmlns:a16="http://schemas.microsoft.com/office/drawing/2014/main" id="{2CB8A96C-67A6-4903-A983-2BDD5CAEDA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6133" y="3519065"/>
                <a:ext cx="3719643" cy="72859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5" name="Grupa 74">
            <a:extLst>
              <a:ext uri="{FF2B5EF4-FFF2-40B4-BE49-F238E27FC236}">
                <a16:creationId xmlns:a16="http://schemas.microsoft.com/office/drawing/2014/main" id="{08A0E050-35A0-4D68-A47B-4021BE0736EB}"/>
              </a:ext>
            </a:extLst>
          </p:cNvPr>
          <p:cNvGrpSpPr/>
          <p:nvPr/>
        </p:nvGrpSpPr>
        <p:grpSpPr>
          <a:xfrm>
            <a:off x="5643860" y="2867082"/>
            <a:ext cx="2232248" cy="2232248"/>
            <a:chOff x="1734485" y="3857307"/>
            <a:chExt cx="1541371" cy="1541371"/>
          </a:xfrm>
        </p:grpSpPr>
        <p:sp>
          <p:nvSpPr>
            <p:cNvPr id="76" name="Elipsa 75">
              <a:extLst>
                <a:ext uri="{FF2B5EF4-FFF2-40B4-BE49-F238E27FC236}">
                  <a16:creationId xmlns:a16="http://schemas.microsoft.com/office/drawing/2014/main" id="{17BC57EA-5DD2-4256-9F37-A2A854E27C4F}"/>
                </a:ext>
              </a:extLst>
            </p:cNvPr>
            <p:cNvSpPr/>
            <p:nvPr/>
          </p:nvSpPr>
          <p:spPr>
            <a:xfrm>
              <a:off x="1734485" y="3857307"/>
              <a:ext cx="1541371" cy="154137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7" name="Elipsa 76">
              <a:extLst>
                <a:ext uri="{FF2B5EF4-FFF2-40B4-BE49-F238E27FC236}">
                  <a16:creationId xmlns:a16="http://schemas.microsoft.com/office/drawing/2014/main" id="{A5D69BD4-C8D8-4341-871D-CBAB0653A042}"/>
                </a:ext>
              </a:extLst>
            </p:cNvPr>
            <p:cNvSpPr/>
            <p:nvPr/>
          </p:nvSpPr>
          <p:spPr>
            <a:xfrm>
              <a:off x="1791891" y="3914713"/>
              <a:ext cx="1426557" cy="1426557"/>
            </a:xfrm>
            <a:prstGeom prst="ellipse">
              <a:avLst/>
            </a:prstGeom>
            <a:gradFill flip="none" rotWithShape="1">
              <a:gsLst>
                <a:gs pos="0">
                  <a:srgbClr val="0070C0"/>
                </a:gs>
                <a:gs pos="29000">
                  <a:srgbClr val="00B0F0"/>
                </a:gs>
                <a:gs pos="98558">
                  <a:schemeClr val="accent1">
                    <a:lumMod val="20000"/>
                    <a:lumOff val="80000"/>
                  </a:schemeClr>
                </a:gs>
                <a:gs pos="78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kstniOkvir 79">
                <a:extLst>
                  <a:ext uri="{FF2B5EF4-FFF2-40B4-BE49-F238E27FC236}">
                    <a16:creationId xmlns:a16="http://schemas.microsoft.com/office/drawing/2014/main" id="{F2B4433C-E369-4BC2-AEB0-450CC3955D4B}"/>
                  </a:ext>
                </a:extLst>
              </p:cNvPr>
              <p:cNvSpPr txBox="1"/>
              <p:nvPr/>
            </p:nvSpPr>
            <p:spPr>
              <a:xfrm>
                <a:off x="5984730" y="3793227"/>
                <a:ext cx="1488293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sz="2400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hr-H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sSub>
                        <m:sSubPr>
                          <m:ctrlPr>
                            <a:rPr lang="hr-H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r-H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hr-H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hr-H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hr-H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r>
                        <m:rPr>
                          <m:sty m:val="p"/>
                        </m:rPr>
                        <a:rPr lang="el-G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λ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80" name="TekstniOkvir 79">
                <a:extLst>
                  <a:ext uri="{FF2B5EF4-FFF2-40B4-BE49-F238E27FC236}">
                    <a16:creationId xmlns:a16="http://schemas.microsoft.com/office/drawing/2014/main" id="{F2B4433C-E369-4BC2-AEB0-450CC3955D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4730" y="3793227"/>
                <a:ext cx="1488293" cy="369332"/>
              </a:xfrm>
              <a:prstGeom prst="rect">
                <a:avLst/>
              </a:prstGeom>
              <a:blipFill>
                <a:blip r:embed="rId11"/>
                <a:stretch>
                  <a:fillRect l="-4508" r="-4508" b="-131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kstniOkvir 80">
                <a:extLst>
                  <a:ext uri="{FF2B5EF4-FFF2-40B4-BE49-F238E27FC236}">
                    <a16:creationId xmlns:a16="http://schemas.microsoft.com/office/drawing/2014/main" id="{5F81A728-D266-4C89-8342-47C4B285B9A0}"/>
                  </a:ext>
                </a:extLst>
              </p:cNvPr>
              <p:cNvSpPr txBox="1"/>
              <p:nvPr/>
            </p:nvSpPr>
            <p:spPr>
              <a:xfrm>
                <a:off x="5749325" y="3623550"/>
                <a:ext cx="2042675" cy="69153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hr-H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r>
                        <a:rPr lang="hr-H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hr-H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hr-H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hr-H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r-H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hr-HR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hr-HR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hr-HR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den>
                          </m:f>
                          <m:r>
                            <a:rPr lang="hr-H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hr-H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r-H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hr-HR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hr-HR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hr-HR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81" name="TekstniOkvir 80">
                <a:extLst>
                  <a:ext uri="{FF2B5EF4-FFF2-40B4-BE49-F238E27FC236}">
                    <a16:creationId xmlns:a16="http://schemas.microsoft.com/office/drawing/2014/main" id="{5F81A728-D266-4C89-8342-47C4B285B9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9325" y="3623550"/>
                <a:ext cx="2042675" cy="69153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kstniOkvir 82">
                <a:extLst>
                  <a:ext uri="{FF2B5EF4-FFF2-40B4-BE49-F238E27FC236}">
                    <a16:creationId xmlns:a16="http://schemas.microsoft.com/office/drawing/2014/main" id="{C761CAC5-E6CD-4574-8A2D-1913A260109D}"/>
                  </a:ext>
                </a:extLst>
              </p:cNvPr>
              <p:cNvSpPr txBox="1"/>
              <p:nvPr/>
            </p:nvSpPr>
            <p:spPr>
              <a:xfrm>
                <a:off x="4797852" y="3839127"/>
                <a:ext cx="3917488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hr-HR" sz="20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d</m:t>
                      </m:r>
                      <m:r>
                        <a:rPr lang="hr-HR" sz="2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𝑊</m:t>
                      </m:r>
                      <m:r>
                        <a:rPr lang="hr-HR" sz="2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hr-HR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hr-HR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hr-HR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hr-HR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12</m:t>
                              </m:r>
                            </m:sub>
                          </m:sSub>
                          <m:r>
                            <a:rPr lang="hr-HR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hr-HR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hr-HR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hr-HR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23</m:t>
                              </m:r>
                            </m:sub>
                          </m:sSub>
                          <m:r>
                            <a:rPr lang="hr-HR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hr-HR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hr-HR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hr-HR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13</m:t>
                              </m:r>
                            </m:sub>
                          </m:sSub>
                        </m:e>
                      </m:d>
                      <m:r>
                        <a:rPr lang="hr-HR" sz="20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hr-HR" sz="20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d</m:t>
                      </m:r>
                      <m:r>
                        <a:rPr lang="hr-HR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𝑆</m:t>
                      </m:r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83" name="TekstniOkvir 82">
                <a:extLst>
                  <a:ext uri="{FF2B5EF4-FFF2-40B4-BE49-F238E27FC236}">
                    <a16:creationId xmlns:a16="http://schemas.microsoft.com/office/drawing/2014/main" id="{C761CAC5-E6CD-4574-8A2D-1913A26010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7852" y="3839127"/>
                <a:ext cx="3917488" cy="307777"/>
              </a:xfrm>
              <a:prstGeom prst="rect">
                <a:avLst/>
              </a:prstGeom>
              <a:blipFill>
                <a:blip r:embed="rId13"/>
                <a:stretch>
                  <a:fillRect b="-16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zervirano mjesto sadržaja 2">
            <a:extLst>
              <a:ext uri="{FF2B5EF4-FFF2-40B4-BE49-F238E27FC236}">
                <a16:creationId xmlns:a16="http://schemas.microsoft.com/office/drawing/2014/main" id="{A9FFFB72-C5CD-47E7-A9F2-5AA0E63E9084}"/>
              </a:ext>
            </a:extLst>
          </p:cNvPr>
          <p:cNvSpPr txBox="1">
            <a:spLocks/>
          </p:cNvSpPr>
          <p:nvPr/>
        </p:nvSpPr>
        <p:spPr>
          <a:xfrm>
            <a:off x="406336" y="6441055"/>
            <a:ext cx="8352928" cy="2964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/>
              <a:t>IYPT</a:t>
            </a:r>
            <a:r>
              <a:rPr lang="hr-HR" sz="1200" dirty="0"/>
              <a:t> 2022                                                                   </a:t>
            </a:r>
            <a:r>
              <a:rPr lang="hr-HR" sz="1200" i="1" dirty="0"/>
              <a:t>Droplet Explosion </a:t>
            </a:r>
            <a:r>
              <a:rPr lang="hr-HR" sz="1200" dirty="0"/>
              <a:t>– Theoretical Model                                                                             13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705755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00"/>
                            </p:stCondLst>
                            <p:childTnLst>
                              <p:par>
                                <p:cTn id="1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00"/>
                            </p:stCondLst>
                            <p:childTnLst>
                              <p:par>
                                <p:cTn id="1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  <p:bldP spid="52" grpId="0" animBg="1"/>
      <p:bldP spid="54" grpId="0" animBg="1"/>
      <p:bldP spid="56" grpId="0" animBg="1"/>
      <p:bldP spid="58" grpId="0" animBg="1"/>
      <p:bldP spid="61" grpId="0" animBg="1"/>
      <p:bldP spid="62" grpId="0" animBg="1"/>
      <p:bldP spid="64" grpId="0" animBg="1"/>
      <p:bldP spid="65" grpId="0" animBg="1"/>
      <p:bldP spid="15" grpId="0"/>
      <p:bldP spid="15" grpId="1"/>
      <p:bldP spid="67" grpId="0" animBg="1"/>
      <p:bldP spid="67" grpId="1" animBg="1"/>
      <p:bldP spid="68" grpId="0" animBg="1"/>
      <p:bldP spid="68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80" grpId="0" animBg="1"/>
      <p:bldP spid="80" grpId="1" animBg="1"/>
      <p:bldP spid="81" grpId="0" animBg="1"/>
      <p:bldP spid="81" grpId="1" animBg="1"/>
      <p:bldP spid="8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 3"/>
          <p:cNvSpPr/>
          <p:nvPr/>
        </p:nvSpPr>
        <p:spPr>
          <a:xfrm>
            <a:off x="0" y="-8276"/>
            <a:ext cx="9144000" cy="1350000"/>
          </a:xfrm>
          <a:prstGeom prst="rect">
            <a:avLst/>
          </a:prstGeom>
          <a:solidFill>
            <a:srgbClr val="8610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aphicFrame>
        <p:nvGraphicFramePr>
          <p:cNvPr id="6" name="Rezervirano mjesto sadržaja 5"/>
          <p:cNvGraphicFramePr>
            <a:graphicFrameLocks noGrp="1"/>
          </p:cNvGraphicFramePr>
          <p:nvPr>
            <p:ph idx="1"/>
          </p:nvPr>
        </p:nvGraphicFramePr>
        <p:xfrm>
          <a:off x="438150" y="1484313"/>
          <a:ext cx="8229600" cy="51850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Naslov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dirty="0">
                <a:solidFill>
                  <a:schemeClr val="bg1"/>
                </a:solidFill>
              </a:rPr>
              <a:t>Table of Contents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1565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Experiment setup</a:t>
            </a:r>
            <a:endParaRPr lang="en-GB" dirty="0"/>
          </a:p>
        </p:txBody>
      </p:sp>
      <p:pic>
        <p:nvPicPr>
          <p:cNvPr id="14" name="Slika 13">
            <a:extLst>
              <a:ext uri="{FF2B5EF4-FFF2-40B4-BE49-F238E27FC236}">
                <a16:creationId xmlns:a16="http://schemas.microsoft.com/office/drawing/2014/main" id="{7B049430-9107-427C-9C8F-37813AD0ABD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132856"/>
            <a:ext cx="2624177" cy="3582904"/>
          </a:xfrm>
          <a:prstGeom prst="rect">
            <a:avLst/>
          </a:prstGeom>
          <a:noFill/>
        </p:spPr>
      </p:pic>
      <p:pic>
        <p:nvPicPr>
          <p:cNvPr id="15" name="Slika 14" descr="Slika na kojoj se prikazuje na zatvorenom, elektronički&#10;&#10;Opis je automatski generiran">
            <a:extLst>
              <a:ext uri="{FF2B5EF4-FFF2-40B4-BE49-F238E27FC236}">
                <a16:creationId xmlns:a16="http://schemas.microsoft.com/office/drawing/2014/main" id="{41994F66-73DB-42BA-A0BB-B4D31C6D6D7D}"/>
              </a:ext>
            </a:extLst>
          </p:cNvPr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270619"/>
            <a:ext cx="4683364" cy="3445141"/>
          </a:xfrm>
          <a:prstGeom prst="rect">
            <a:avLst/>
          </a:prstGeom>
        </p:spPr>
      </p:pic>
      <p:sp>
        <p:nvSpPr>
          <p:cNvPr id="7" name="Rezervirano mjesto sadržaja 2">
            <a:extLst>
              <a:ext uri="{FF2B5EF4-FFF2-40B4-BE49-F238E27FC236}">
                <a16:creationId xmlns:a16="http://schemas.microsoft.com/office/drawing/2014/main" id="{AFBE4D33-CF58-4225-90D5-7A45994C07EA}"/>
              </a:ext>
            </a:extLst>
          </p:cNvPr>
          <p:cNvSpPr txBox="1">
            <a:spLocks/>
          </p:cNvSpPr>
          <p:nvPr/>
        </p:nvSpPr>
        <p:spPr>
          <a:xfrm>
            <a:off x="406336" y="6441055"/>
            <a:ext cx="8352928" cy="2964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/>
              <a:t>IYPT</a:t>
            </a:r>
            <a:r>
              <a:rPr lang="hr-HR" sz="1200" dirty="0"/>
              <a:t> 2022                                                                   </a:t>
            </a:r>
            <a:r>
              <a:rPr lang="hr-HR" sz="1200" i="1" dirty="0"/>
              <a:t>Droplet Explosion </a:t>
            </a:r>
            <a:r>
              <a:rPr lang="hr-HR" sz="1200" dirty="0"/>
              <a:t>– Experiment Setup                                                                              15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446352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Methodology</a:t>
            </a:r>
            <a:endParaRPr lang="en-GB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5E7AD2CC-AE47-4E1E-A752-2ED7E15014B1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6"/>
          <a:stretch/>
        </p:blipFill>
        <p:spPr bwMode="auto">
          <a:xfrm>
            <a:off x="593187" y="1427920"/>
            <a:ext cx="4428231" cy="24034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zervirano mjesto sadržaja 2">
            <a:extLst>
              <a:ext uri="{FF2B5EF4-FFF2-40B4-BE49-F238E27FC236}">
                <a16:creationId xmlns:a16="http://schemas.microsoft.com/office/drawing/2014/main" id="{3D01F2E2-DBD1-4465-AF6F-0C949F2C70FF}"/>
              </a:ext>
            </a:extLst>
          </p:cNvPr>
          <p:cNvSpPr txBox="1">
            <a:spLocks/>
          </p:cNvSpPr>
          <p:nvPr/>
        </p:nvSpPr>
        <p:spPr>
          <a:xfrm>
            <a:off x="406336" y="6441055"/>
            <a:ext cx="8352928" cy="2964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/>
              <a:t>IYPT</a:t>
            </a:r>
            <a:r>
              <a:rPr lang="hr-HR" sz="1200" dirty="0"/>
              <a:t> 2022                                                                   </a:t>
            </a:r>
            <a:r>
              <a:rPr lang="hr-HR" sz="1200" i="1" dirty="0"/>
              <a:t>Droplet Explosion </a:t>
            </a:r>
            <a:r>
              <a:rPr lang="hr-HR" sz="1200" dirty="0"/>
              <a:t>– Experiment Setup                                                                              16</a:t>
            </a:r>
            <a:endParaRPr lang="en-GB" sz="1200" dirty="0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B2D29648-D495-4C95-B0E9-4C88D9E84A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86" y="3996126"/>
            <a:ext cx="4428231" cy="2111720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0D2E4DB2-4238-435F-BE6C-9A954B9BF8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250" t="4616" r="35038" b="7925"/>
          <a:stretch/>
        </p:blipFill>
        <p:spPr>
          <a:xfrm>
            <a:off x="5652120" y="1563904"/>
            <a:ext cx="2664296" cy="452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90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Measurements</a:t>
            </a:r>
            <a:endParaRPr lang="en-GB" dirty="0"/>
          </a:p>
        </p:txBody>
      </p:sp>
      <p:sp>
        <p:nvSpPr>
          <p:cNvPr id="2" name="Pravokutnik 1"/>
          <p:cNvSpPr/>
          <p:nvPr/>
        </p:nvSpPr>
        <p:spPr>
          <a:xfrm>
            <a:off x="298324" y="1556792"/>
            <a:ext cx="8568952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3200" b="1" u="sng" dirty="0"/>
              <a:t>Experimental measurements</a:t>
            </a:r>
            <a:r>
              <a:rPr lang="en-GB" sz="3200" b="1" u="sng" dirty="0"/>
              <a:t>:</a:t>
            </a:r>
          </a:p>
          <a:p>
            <a:pPr marL="971550" lvl="1" indent="-514350">
              <a:buAutoNum type="alphaLcParenR"/>
            </a:pPr>
            <a:r>
              <a:rPr lang="hr-HR" sz="2800" dirty="0">
                <a:sym typeface="Symbol"/>
              </a:rPr>
              <a:t>Droplet expansion</a:t>
            </a:r>
          </a:p>
          <a:p>
            <a:pPr marL="971550" lvl="1" indent="-514350">
              <a:buAutoNum type="alphaLcParenR"/>
            </a:pPr>
            <a:r>
              <a:rPr lang="hr-HR" sz="2800" dirty="0">
                <a:sym typeface="Symbol"/>
              </a:rPr>
              <a:t>Maximal droplet radius</a:t>
            </a:r>
          </a:p>
          <a:p>
            <a:pPr lvl="1"/>
            <a:endParaRPr lang="hr-HR" sz="2800" dirty="0">
              <a:sym typeface="Symbol"/>
            </a:endParaRPr>
          </a:p>
          <a:p>
            <a:pPr marL="971550" lvl="1" indent="-514350">
              <a:buAutoNum type="alphaLcParenR"/>
            </a:pPr>
            <a:r>
              <a:rPr lang="hr-HR" sz="2800" dirty="0">
                <a:sym typeface="Symbol"/>
              </a:rPr>
              <a:t>Dependancy of droplet numbers on alcohol conc.</a:t>
            </a:r>
          </a:p>
          <a:p>
            <a:pPr marL="971550" lvl="1" indent="-514350">
              <a:buAutoNum type="alphaLcParenR"/>
            </a:pPr>
            <a:r>
              <a:rPr lang="hr-HR" sz="2800" dirty="0">
                <a:sym typeface="Symbol"/>
              </a:rPr>
              <a:t>Dependancy of droplet area on alcohol conc.</a:t>
            </a:r>
          </a:p>
          <a:p>
            <a:pPr marL="971550" lvl="1" indent="-514350">
              <a:buAutoNum type="alphaLcParenR"/>
            </a:pPr>
            <a:r>
              <a:rPr lang="hr-HR" sz="2800" dirty="0">
                <a:sym typeface="Symbol"/>
              </a:rPr>
              <a:t>Dependancy of droplet area on initial volume</a:t>
            </a:r>
          </a:p>
          <a:p>
            <a:pPr marL="971550" lvl="1" indent="-514350">
              <a:buAutoNum type="alphaLcParenR"/>
            </a:pPr>
            <a:r>
              <a:rPr lang="hr-HR" sz="2800" dirty="0">
                <a:sym typeface="Symbol"/>
              </a:rPr>
              <a:t>Fingering analysis</a:t>
            </a:r>
          </a:p>
          <a:p>
            <a:pPr marL="971550" lvl="1" indent="-514350">
              <a:buAutoNum type="alphaLcParenR"/>
            </a:pPr>
            <a:endParaRPr lang="hr-HR" sz="2800" dirty="0">
              <a:sym typeface="Symbol"/>
            </a:endParaRPr>
          </a:p>
          <a:p>
            <a:pPr marL="971550" lvl="1" indent="-514350">
              <a:buAutoNum type="alphaLcParenR"/>
            </a:pPr>
            <a:r>
              <a:rPr lang="hr-HR" sz="2800" dirty="0">
                <a:sym typeface="Symbol"/>
              </a:rPr>
              <a:t>Fragmentation regularity</a:t>
            </a:r>
            <a:endParaRPr lang="en-GB" sz="2800" dirty="0">
              <a:sym typeface="Symbol"/>
            </a:endParaRPr>
          </a:p>
        </p:txBody>
      </p:sp>
      <p:sp>
        <p:nvSpPr>
          <p:cNvPr id="6" name="Rezervirano mjesto sadržaja 2">
            <a:extLst>
              <a:ext uri="{FF2B5EF4-FFF2-40B4-BE49-F238E27FC236}">
                <a16:creationId xmlns:a16="http://schemas.microsoft.com/office/drawing/2014/main" id="{78FB4FF8-44BF-4C85-A874-CF5BD918AD26}"/>
              </a:ext>
            </a:extLst>
          </p:cNvPr>
          <p:cNvSpPr txBox="1">
            <a:spLocks/>
          </p:cNvSpPr>
          <p:nvPr/>
        </p:nvSpPr>
        <p:spPr>
          <a:xfrm>
            <a:off x="406336" y="6441055"/>
            <a:ext cx="8352928" cy="2964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/>
              <a:t>IYPT</a:t>
            </a:r>
            <a:r>
              <a:rPr lang="hr-HR" sz="1200" dirty="0"/>
              <a:t> 2022                                                                   </a:t>
            </a:r>
            <a:r>
              <a:rPr lang="hr-HR" sz="1200" i="1" dirty="0"/>
              <a:t>Droplet Explosion </a:t>
            </a:r>
            <a:r>
              <a:rPr lang="hr-HR" sz="1200" dirty="0"/>
              <a:t>– Experiment Setup                                                                              17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4206710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 3"/>
          <p:cNvSpPr/>
          <p:nvPr/>
        </p:nvSpPr>
        <p:spPr>
          <a:xfrm>
            <a:off x="0" y="-8276"/>
            <a:ext cx="9144000" cy="1350000"/>
          </a:xfrm>
          <a:prstGeom prst="rect">
            <a:avLst/>
          </a:prstGeom>
          <a:solidFill>
            <a:srgbClr val="8610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aphicFrame>
        <p:nvGraphicFramePr>
          <p:cNvPr id="6" name="Rezervirano mjesto sadržaja 5"/>
          <p:cNvGraphicFramePr>
            <a:graphicFrameLocks noGrp="1"/>
          </p:cNvGraphicFramePr>
          <p:nvPr>
            <p:ph idx="1"/>
          </p:nvPr>
        </p:nvGraphicFramePr>
        <p:xfrm>
          <a:off x="438150" y="1484313"/>
          <a:ext cx="8229600" cy="51850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Naslov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dirty="0">
                <a:solidFill>
                  <a:schemeClr val="bg1"/>
                </a:solidFill>
              </a:rPr>
              <a:t>Table of Contents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7077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dirty="0"/>
              <a:t>Preliminary observations</a:t>
            </a:r>
            <a:endParaRPr lang="en-GB" dirty="0"/>
          </a:p>
        </p:txBody>
      </p:sp>
      <p:pic>
        <p:nvPicPr>
          <p:cNvPr id="15" name="Slika 14">
            <a:extLst>
              <a:ext uri="{FF2B5EF4-FFF2-40B4-BE49-F238E27FC236}">
                <a16:creationId xmlns:a16="http://schemas.microsoft.com/office/drawing/2014/main" id="{70298BA5-2482-4D0F-9C08-30213C62C41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72816"/>
            <a:ext cx="7625403" cy="4429716"/>
          </a:xfrm>
          <a:prstGeom prst="rect">
            <a:avLst/>
          </a:prstGeom>
          <a:noFill/>
        </p:spPr>
      </p:pic>
      <p:sp>
        <p:nvSpPr>
          <p:cNvPr id="7" name="Rezervirano mjesto sadržaja 2">
            <a:extLst>
              <a:ext uri="{FF2B5EF4-FFF2-40B4-BE49-F238E27FC236}">
                <a16:creationId xmlns:a16="http://schemas.microsoft.com/office/drawing/2014/main" id="{2186421A-16F9-49D5-B187-96D9B8F05909}"/>
              </a:ext>
            </a:extLst>
          </p:cNvPr>
          <p:cNvSpPr txBox="1">
            <a:spLocks/>
          </p:cNvSpPr>
          <p:nvPr/>
        </p:nvSpPr>
        <p:spPr>
          <a:xfrm>
            <a:off x="406336" y="6441055"/>
            <a:ext cx="8352928" cy="2964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/>
              <a:t>IYPT</a:t>
            </a:r>
            <a:r>
              <a:rPr lang="hr-HR" sz="1200" dirty="0"/>
              <a:t> 2022                                                                   </a:t>
            </a:r>
            <a:r>
              <a:rPr lang="hr-HR" sz="1200" i="1" dirty="0"/>
              <a:t>Droplet Explosion </a:t>
            </a:r>
            <a:r>
              <a:rPr lang="hr-HR" sz="1200" dirty="0"/>
              <a:t>– Analysis of Results                                                                             19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185441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 3"/>
          <p:cNvSpPr/>
          <p:nvPr/>
        </p:nvSpPr>
        <p:spPr>
          <a:xfrm>
            <a:off x="0" y="-8276"/>
            <a:ext cx="9144000" cy="1350000"/>
          </a:xfrm>
          <a:prstGeom prst="rect">
            <a:avLst/>
          </a:prstGeom>
          <a:solidFill>
            <a:srgbClr val="8610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aphicFrame>
        <p:nvGraphicFramePr>
          <p:cNvPr id="6" name="Rezervirano mjesto sadržaja 5"/>
          <p:cNvGraphicFramePr>
            <a:graphicFrameLocks noGrp="1"/>
          </p:cNvGraphicFramePr>
          <p:nvPr>
            <p:ph idx="1"/>
          </p:nvPr>
        </p:nvGraphicFramePr>
        <p:xfrm>
          <a:off x="438150" y="1484313"/>
          <a:ext cx="8229600" cy="51850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Naslov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dirty="0">
                <a:solidFill>
                  <a:schemeClr val="bg1"/>
                </a:solidFill>
              </a:rPr>
              <a:t>Table of Contents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1407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dirty="0"/>
              <a:t>Preliminary observations</a:t>
            </a:r>
            <a:endParaRPr lang="en-GB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865AD661-959B-4379-A0E2-3091DE35F1E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916832"/>
            <a:ext cx="7823347" cy="2364410"/>
          </a:xfrm>
          <a:prstGeom prst="rect">
            <a:avLst/>
          </a:prstGeom>
          <a:noFill/>
        </p:spPr>
      </p:pic>
      <p:cxnSp>
        <p:nvCxnSpPr>
          <p:cNvPr id="5" name="Ravni poveznik sa strelicom 4">
            <a:extLst>
              <a:ext uri="{FF2B5EF4-FFF2-40B4-BE49-F238E27FC236}">
                <a16:creationId xmlns:a16="http://schemas.microsoft.com/office/drawing/2014/main" id="{109F4E79-E67B-4607-B4D9-5B87BB7A0DEB}"/>
              </a:ext>
            </a:extLst>
          </p:cNvPr>
          <p:cNvCxnSpPr/>
          <p:nvPr/>
        </p:nvCxnSpPr>
        <p:spPr>
          <a:xfrm flipV="1">
            <a:off x="611560" y="4653136"/>
            <a:ext cx="7632848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096106A2-7355-42FB-8690-3CCA33C5E2F9}"/>
              </a:ext>
            </a:extLst>
          </p:cNvPr>
          <p:cNvSpPr txBox="1"/>
          <p:nvPr/>
        </p:nvSpPr>
        <p:spPr>
          <a:xfrm>
            <a:off x="3400970" y="4779402"/>
            <a:ext cx="2244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Alcohol concentration</a:t>
            </a:r>
            <a:endParaRPr lang="en-GB" dirty="0"/>
          </a:p>
        </p:txBody>
      </p:sp>
      <p:sp>
        <p:nvSpPr>
          <p:cNvPr id="13" name="Pravokutnik 12">
            <a:extLst>
              <a:ext uri="{FF2B5EF4-FFF2-40B4-BE49-F238E27FC236}">
                <a16:creationId xmlns:a16="http://schemas.microsoft.com/office/drawing/2014/main" id="{D35CC96F-0523-462C-B685-AB78CFF305D8}"/>
              </a:ext>
            </a:extLst>
          </p:cNvPr>
          <p:cNvSpPr/>
          <p:nvPr/>
        </p:nvSpPr>
        <p:spPr>
          <a:xfrm>
            <a:off x="678515" y="5631673"/>
            <a:ext cx="2791941" cy="50405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600" dirty="0">
                <a:solidFill>
                  <a:schemeClr val="tx1"/>
                </a:solidFill>
              </a:rPr>
              <a:t>Existance of phenomenon</a:t>
            </a:r>
            <a:endParaRPr lang="en-GB" sz="1600" dirty="0">
              <a:solidFill>
                <a:schemeClr val="tx1"/>
              </a:solidFill>
            </a:endParaRPr>
          </a:p>
        </p:txBody>
      </p:sp>
      <p:pic>
        <p:nvPicPr>
          <p:cNvPr id="14" name="Picture 2" descr="Green check mark icon. Checkmark in circle for checklist. Tick icon green  colored in flat style.vector illustration - Welcome to Beach Line Shuttle">
            <a:extLst>
              <a:ext uri="{FF2B5EF4-FFF2-40B4-BE49-F238E27FC236}">
                <a16:creationId xmlns:a16="http://schemas.microsoft.com/office/drawing/2014/main" id="{B81B1663-68DC-405E-AAD4-C60F9D0B12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8" t="12663" r="8700" b="22938"/>
          <a:stretch/>
        </p:blipFill>
        <p:spPr bwMode="auto">
          <a:xfrm>
            <a:off x="3635896" y="5594919"/>
            <a:ext cx="639830" cy="592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Pravokutnik 14">
            <a:extLst>
              <a:ext uri="{FF2B5EF4-FFF2-40B4-BE49-F238E27FC236}">
                <a16:creationId xmlns:a16="http://schemas.microsoft.com/office/drawing/2014/main" id="{2903B9CC-2D21-436E-AD10-CECF40FE4D31}"/>
              </a:ext>
            </a:extLst>
          </p:cNvPr>
          <p:cNvSpPr/>
          <p:nvPr/>
        </p:nvSpPr>
        <p:spPr>
          <a:xfrm>
            <a:off x="4716016" y="5639039"/>
            <a:ext cx="2791941" cy="50405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400" dirty="0">
                <a:solidFill>
                  <a:schemeClr val="tx1"/>
                </a:solidFill>
              </a:rPr>
              <a:t>Alcohol concentration has </a:t>
            </a:r>
          </a:p>
          <a:p>
            <a:pPr algn="ctr"/>
            <a:r>
              <a:rPr lang="hr-HR" sz="1400" dirty="0">
                <a:solidFill>
                  <a:schemeClr val="tx1"/>
                </a:solidFill>
              </a:rPr>
              <a:t>an effect on fragmentation</a:t>
            </a:r>
            <a:endParaRPr lang="en-GB" sz="1400" dirty="0">
              <a:solidFill>
                <a:schemeClr val="tx1"/>
              </a:solidFill>
            </a:endParaRPr>
          </a:p>
        </p:txBody>
      </p:sp>
      <p:pic>
        <p:nvPicPr>
          <p:cNvPr id="16" name="Picture 2" descr="Green check mark icon. Checkmark in circle for checklist. Tick icon green  colored in flat style.vector illustration - Welcome to Beach Line Shuttle">
            <a:extLst>
              <a:ext uri="{FF2B5EF4-FFF2-40B4-BE49-F238E27FC236}">
                <a16:creationId xmlns:a16="http://schemas.microsoft.com/office/drawing/2014/main" id="{2925CE68-4DEB-4C12-A89A-195CB2B606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8" t="12663" r="8700" b="22938"/>
          <a:stretch/>
        </p:blipFill>
        <p:spPr bwMode="auto">
          <a:xfrm>
            <a:off x="7664384" y="5587553"/>
            <a:ext cx="639830" cy="592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zervirano mjesto sadržaja 2">
            <a:extLst>
              <a:ext uri="{FF2B5EF4-FFF2-40B4-BE49-F238E27FC236}">
                <a16:creationId xmlns:a16="http://schemas.microsoft.com/office/drawing/2014/main" id="{1040A6C6-A475-46A5-A600-003FB7B6959B}"/>
              </a:ext>
            </a:extLst>
          </p:cNvPr>
          <p:cNvSpPr txBox="1">
            <a:spLocks/>
          </p:cNvSpPr>
          <p:nvPr/>
        </p:nvSpPr>
        <p:spPr>
          <a:xfrm>
            <a:off x="406336" y="6441055"/>
            <a:ext cx="8352928" cy="2964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/>
              <a:t>IYPT</a:t>
            </a:r>
            <a:r>
              <a:rPr lang="hr-HR" sz="1200" dirty="0"/>
              <a:t> 2022                                                                   </a:t>
            </a:r>
            <a:r>
              <a:rPr lang="hr-HR" sz="1200" i="1" dirty="0"/>
              <a:t>Droplet Explosion </a:t>
            </a:r>
            <a:r>
              <a:rPr lang="hr-HR" sz="1200" dirty="0"/>
              <a:t>– Analysis of Results                                                                             20</a:t>
            </a:r>
            <a:endParaRPr lang="en-GB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kstniOkvir 1">
                <a:extLst>
                  <a:ext uri="{FF2B5EF4-FFF2-40B4-BE49-F238E27FC236}">
                    <a16:creationId xmlns:a16="http://schemas.microsoft.com/office/drawing/2014/main" id="{A010348B-9ECA-4FF9-8C1F-EC0B1988A700}"/>
                  </a:ext>
                </a:extLst>
              </p:cNvPr>
              <p:cNvSpPr txBox="1"/>
              <p:nvPr/>
            </p:nvSpPr>
            <p:spPr>
              <a:xfrm>
                <a:off x="6732240" y="1618872"/>
                <a:ext cx="868635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𝜑</m:t>
                      </m:r>
                      <m:r>
                        <a:rPr lang="hr-H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=90%</m:t>
                      </m:r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2" name="TekstniOkvir 1">
                <a:extLst>
                  <a:ext uri="{FF2B5EF4-FFF2-40B4-BE49-F238E27FC236}">
                    <a16:creationId xmlns:a16="http://schemas.microsoft.com/office/drawing/2014/main" id="{A010348B-9ECA-4FF9-8C1F-EC0B1988A7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2240" y="1618872"/>
                <a:ext cx="868635" cy="246221"/>
              </a:xfrm>
              <a:prstGeom prst="rect">
                <a:avLst/>
              </a:prstGeom>
              <a:blipFill>
                <a:blip r:embed="rId4"/>
                <a:stretch>
                  <a:fillRect l="-5594" r="-4895" b="-25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kstniOkvir 17">
                <a:extLst>
                  <a:ext uri="{FF2B5EF4-FFF2-40B4-BE49-F238E27FC236}">
                    <a16:creationId xmlns:a16="http://schemas.microsoft.com/office/drawing/2014/main" id="{B1F32698-14B7-46A1-8F4E-79210F27D0B4}"/>
                  </a:ext>
                </a:extLst>
              </p:cNvPr>
              <p:cNvSpPr txBox="1"/>
              <p:nvPr/>
            </p:nvSpPr>
            <p:spPr>
              <a:xfrm>
                <a:off x="3955811" y="1618872"/>
                <a:ext cx="868635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𝜑</m:t>
                      </m:r>
                      <m:r>
                        <a:rPr lang="hr-H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=80%</m:t>
                      </m:r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18" name="TekstniOkvir 17">
                <a:extLst>
                  <a:ext uri="{FF2B5EF4-FFF2-40B4-BE49-F238E27FC236}">
                    <a16:creationId xmlns:a16="http://schemas.microsoft.com/office/drawing/2014/main" id="{B1F32698-14B7-46A1-8F4E-79210F27D0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811" y="1618872"/>
                <a:ext cx="868635" cy="246221"/>
              </a:xfrm>
              <a:prstGeom prst="rect">
                <a:avLst/>
              </a:prstGeom>
              <a:blipFill>
                <a:blip r:embed="rId5"/>
                <a:stretch>
                  <a:fillRect l="-5634" r="-4930" b="-25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kstniOkvir 18">
                <a:extLst>
                  <a:ext uri="{FF2B5EF4-FFF2-40B4-BE49-F238E27FC236}">
                    <a16:creationId xmlns:a16="http://schemas.microsoft.com/office/drawing/2014/main" id="{1FEC353D-7ECA-4FF4-B5A5-F435B197454B}"/>
                  </a:ext>
                </a:extLst>
              </p:cNvPr>
              <p:cNvSpPr txBox="1"/>
              <p:nvPr/>
            </p:nvSpPr>
            <p:spPr>
              <a:xfrm>
                <a:off x="1331640" y="1618872"/>
                <a:ext cx="868635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𝜑</m:t>
                      </m:r>
                      <m:r>
                        <a:rPr lang="hr-H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=72%</m:t>
                      </m:r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19" name="TekstniOkvir 18">
                <a:extLst>
                  <a:ext uri="{FF2B5EF4-FFF2-40B4-BE49-F238E27FC236}">
                    <a16:creationId xmlns:a16="http://schemas.microsoft.com/office/drawing/2014/main" id="{1FEC353D-7ECA-4FF4-B5A5-F435B19745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640" y="1618872"/>
                <a:ext cx="868635" cy="246221"/>
              </a:xfrm>
              <a:prstGeom prst="rect">
                <a:avLst/>
              </a:prstGeom>
              <a:blipFill>
                <a:blip r:embed="rId6"/>
                <a:stretch>
                  <a:fillRect l="-5594" r="-4895" b="-25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60896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5" grpId="0" animBg="1"/>
      <p:bldP spid="2" grpId="0"/>
      <p:bldP spid="18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dirty="0"/>
              <a:t>Thermal image</a:t>
            </a:r>
            <a:endParaRPr lang="en-GB" dirty="0"/>
          </a:p>
        </p:txBody>
      </p:sp>
      <p:sp>
        <p:nvSpPr>
          <p:cNvPr id="13" name="Pravokutnik 12">
            <a:extLst>
              <a:ext uri="{FF2B5EF4-FFF2-40B4-BE49-F238E27FC236}">
                <a16:creationId xmlns:a16="http://schemas.microsoft.com/office/drawing/2014/main" id="{D35CC96F-0523-462C-B685-AB78CFF305D8}"/>
              </a:ext>
            </a:extLst>
          </p:cNvPr>
          <p:cNvSpPr/>
          <p:nvPr/>
        </p:nvSpPr>
        <p:spPr>
          <a:xfrm>
            <a:off x="678515" y="5631673"/>
            <a:ext cx="2791941" cy="50405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600" dirty="0">
                <a:solidFill>
                  <a:schemeClr val="tx1"/>
                </a:solidFill>
              </a:rPr>
              <a:t>Solutal and thermal gradient</a:t>
            </a:r>
            <a:endParaRPr lang="en-GB" sz="1600" dirty="0">
              <a:solidFill>
                <a:schemeClr val="tx1"/>
              </a:solidFill>
            </a:endParaRPr>
          </a:p>
        </p:txBody>
      </p:sp>
      <p:pic>
        <p:nvPicPr>
          <p:cNvPr id="14" name="Picture 2" descr="Green check mark icon. Checkmark in circle for checklist. Tick icon green  colored in flat style.vector illustration - Welcome to Beach Line Shuttle">
            <a:extLst>
              <a:ext uri="{FF2B5EF4-FFF2-40B4-BE49-F238E27FC236}">
                <a16:creationId xmlns:a16="http://schemas.microsoft.com/office/drawing/2014/main" id="{B81B1663-68DC-405E-AAD4-C60F9D0B12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8" t="12663" r="8700" b="22938"/>
          <a:stretch/>
        </p:blipFill>
        <p:spPr bwMode="auto">
          <a:xfrm>
            <a:off x="3635896" y="5594919"/>
            <a:ext cx="639830" cy="592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Pravokutnik 14">
            <a:extLst>
              <a:ext uri="{FF2B5EF4-FFF2-40B4-BE49-F238E27FC236}">
                <a16:creationId xmlns:a16="http://schemas.microsoft.com/office/drawing/2014/main" id="{2903B9CC-2D21-436E-AD10-CECF40FE4D31}"/>
              </a:ext>
            </a:extLst>
          </p:cNvPr>
          <p:cNvSpPr/>
          <p:nvPr/>
        </p:nvSpPr>
        <p:spPr>
          <a:xfrm>
            <a:off x="4716016" y="5639039"/>
            <a:ext cx="2791941" cy="50405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solidFill>
                  <a:schemeClr val="tx1"/>
                </a:solidFill>
              </a:rPr>
              <a:t>Marangoni stress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16" name="Picture 2" descr="Green check mark icon. Checkmark in circle for checklist. Tick icon green  colored in flat style.vector illustration - Welcome to Beach Line Shuttle">
            <a:extLst>
              <a:ext uri="{FF2B5EF4-FFF2-40B4-BE49-F238E27FC236}">
                <a16:creationId xmlns:a16="http://schemas.microsoft.com/office/drawing/2014/main" id="{2925CE68-4DEB-4C12-A89A-195CB2B606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8" t="12663" r="8700" b="22938"/>
          <a:stretch/>
        </p:blipFill>
        <p:spPr bwMode="auto">
          <a:xfrm>
            <a:off x="7664384" y="5587553"/>
            <a:ext cx="639830" cy="592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zervirano mjesto sadržaja 2">
            <a:extLst>
              <a:ext uri="{FF2B5EF4-FFF2-40B4-BE49-F238E27FC236}">
                <a16:creationId xmlns:a16="http://schemas.microsoft.com/office/drawing/2014/main" id="{1040A6C6-A475-46A5-A600-003FB7B6959B}"/>
              </a:ext>
            </a:extLst>
          </p:cNvPr>
          <p:cNvSpPr txBox="1">
            <a:spLocks/>
          </p:cNvSpPr>
          <p:nvPr/>
        </p:nvSpPr>
        <p:spPr>
          <a:xfrm>
            <a:off x="406336" y="6441055"/>
            <a:ext cx="8352928" cy="2964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/>
              <a:t>IYPT</a:t>
            </a:r>
            <a:r>
              <a:rPr lang="hr-HR" sz="1200" dirty="0"/>
              <a:t> 2022                                                                   </a:t>
            </a:r>
            <a:r>
              <a:rPr lang="hr-HR" sz="1200" i="1" dirty="0"/>
              <a:t>Droplet Explosion </a:t>
            </a:r>
            <a:r>
              <a:rPr lang="hr-HR" sz="1200" dirty="0"/>
              <a:t>– Analysis of Results                                                                             20</a:t>
            </a:r>
            <a:endParaRPr lang="en-GB" sz="1200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DCE52A9D-5EA0-4575-9085-05125C78D7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740" y="1484784"/>
            <a:ext cx="6009972" cy="3841563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0B8A6A74-B758-41FF-AA0A-5F9C1884E5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" t="-28" r="25140" b="28"/>
          <a:stretch/>
        </p:blipFill>
        <p:spPr>
          <a:xfrm>
            <a:off x="1142781" y="1437271"/>
            <a:ext cx="6265889" cy="4027689"/>
          </a:xfrm>
          <a:prstGeom prst="rect">
            <a:avLst/>
          </a:prstGeom>
        </p:spPr>
      </p:pic>
      <p:sp>
        <p:nvSpPr>
          <p:cNvPr id="35" name="Pravokutnik 34">
            <a:extLst>
              <a:ext uri="{FF2B5EF4-FFF2-40B4-BE49-F238E27FC236}">
                <a16:creationId xmlns:a16="http://schemas.microsoft.com/office/drawing/2014/main" id="{0E7C8880-EA1E-41C7-85B7-3F6448741382}"/>
              </a:ext>
            </a:extLst>
          </p:cNvPr>
          <p:cNvSpPr/>
          <p:nvPr/>
        </p:nvSpPr>
        <p:spPr>
          <a:xfrm>
            <a:off x="1863288" y="2996952"/>
            <a:ext cx="404456" cy="22322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Pravokutnik 35">
            <a:extLst>
              <a:ext uri="{FF2B5EF4-FFF2-40B4-BE49-F238E27FC236}">
                <a16:creationId xmlns:a16="http://schemas.microsoft.com/office/drawing/2014/main" id="{F8BC7809-200C-43D3-BC66-7CBAF86C05B2}"/>
              </a:ext>
            </a:extLst>
          </p:cNvPr>
          <p:cNvSpPr/>
          <p:nvPr/>
        </p:nvSpPr>
        <p:spPr>
          <a:xfrm>
            <a:off x="3638023" y="2996952"/>
            <a:ext cx="404456" cy="22322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9" name="Slika 38">
            <a:extLst>
              <a:ext uri="{FF2B5EF4-FFF2-40B4-BE49-F238E27FC236}">
                <a16:creationId xmlns:a16="http://schemas.microsoft.com/office/drawing/2014/main" id="{B67973BC-0528-4018-8DAE-FD059F7A74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" t="-28" r="80992" b="69410"/>
          <a:stretch/>
        </p:blipFill>
        <p:spPr>
          <a:xfrm>
            <a:off x="4716016" y="1751992"/>
            <a:ext cx="2548194" cy="2029177"/>
          </a:xfrm>
          <a:prstGeom prst="rect">
            <a:avLst/>
          </a:prstGeom>
        </p:spPr>
      </p:pic>
      <p:sp>
        <p:nvSpPr>
          <p:cNvPr id="38" name="Pravokutnik 37">
            <a:extLst>
              <a:ext uri="{FF2B5EF4-FFF2-40B4-BE49-F238E27FC236}">
                <a16:creationId xmlns:a16="http://schemas.microsoft.com/office/drawing/2014/main" id="{80F4AAFB-21D6-4064-88D0-3DC285872226}"/>
              </a:ext>
            </a:extLst>
          </p:cNvPr>
          <p:cNvSpPr/>
          <p:nvPr/>
        </p:nvSpPr>
        <p:spPr>
          <a:xfrm>
            <a:off x="5652120" y="2321288"/>
            <a:ext cx="432048" cy="1716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Pravokutnik 39">
            <a:extLst>
              <a:ext uri="{FF2B5EF4-FFF2-40B4-BE49-F238E27FC236}">
                <a16:creationId xmlns:a16="http://schemas.microsoft.com/office/drawing/2014/main" id="{14E3FC32-AD02-4AF5-8B8D-31D214729939}"/>
              </a:ext>
            </a:extLst>
          </p:cNvPr>
          <p:cNvSpPr/>
          <p:nvPr/>
        </p:nvSpPr>
        <p:spPr>
          <a:xfrm>
            <a:off x="5652120" y="3155212"/>
            <a:ext cx="432048" cy="1716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9396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35" grpId="0" animBg="1"/>
      <p:bldP spid="36" grpId="0" animBg="1"/>
      <p:bldP spid="38" grpId="0" animBg="1"/>
      <p:bldP spid="4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lika 11">
            <a:extLst>
              <a:ext uri="{FF2B5EF4-FFF2-40B4-BE49-F238E27FC236}">
                <a16:creationId xmlns:a16="http://schemas.microsoft.com/office/drawing/2014/main" id="{CE980306-AD7E-4FC9-A447-07B9FBB343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85"/>
          <a:stretch/>
        </p:blipFill>
        <p:spPr>
          <a:xfrm>
            <a:off x="482352" y="1515731"/>
            <a:ext cx="4587919" cy="4745383"/>
          </a:xfrm>
          <a:prstGeom prst="rect">
            <a:avLst/>
          </a:prstGeom>
        </p:spPr>
      </p:pic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dirty="0"/>
              <a:t>Boundary concentration</a:t>
            </a:r>
            <a:endParaRPr lang="en-GB" dirty="0"/>
          </a:p>
        </p:txBody>
      </p:sp>
      <p:sp>
        <p:nvSpPr>
          <p:cNvPr id="17" name="Rezervirano mjesto sadržaja 2">
            <a:extLst>
              <a:ext uri="{FF2B5EF4-FFF2-40B4-BE49-F238E27FC236}">
                <a16:creationId xmlns:a16="http://schemas.microsoft.com/office/drawing/2014/main" id="{1040A6C6-A475-46A5-A600-003FB7B6959B}"/>
              </a:ext>
            </a:extLst>
          </p:cNvPr>
          <p:cNvSpPr txBox="1">
            <a:spLocks/>
          </p:cNvSpPr>
          <p:nvPr/>
        </p:nvSpPr>
        <p:spPr>
          <a:xfrm>
            <a:off x="406336" y="6441055"/>
            <a:ext cx="8352928" cy="2964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/>
              <a:t>IYPT</a:t>
            </a:r>
            <a:r>
              <a:rPr lang="hr-HR" sz="1200" dirty="0"/>
              <a:t> 2022                                                                   </a:t>
            </a:r>
            <a:r>
              <a:rPr lang="hr-HR" sz="1200" i="1" dirty="0"/>
              <a:t>Droplet Explosion </a:t>
            </a:r>
            <a:r>
              <a:rPr lang="hr-HR" sz="1200" dirty="0"/>
              <a:t>– Analysis of Results                                                                             20</a:t>
            </a:r>
            <a:endParaRPr lang="en-GB" sz="1200"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FDCA034A-EB4A-4D50-B55C-396EF0F7B3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1101" y="2111096"/>
            <a:ext cx="2621968" cy="16878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kstniOkvir 17">
                <a:extLst>
                  <a:ext uri="{FF2B5EF4-FFF2-40B4-BE49-F238E27FC236}">
                    <a16:creationId xmlns:a16="http://schemas.microsoft.com/office/drawing/2014/main" id="{693952A6-3AFC-4CE8-B7EC-BCADAA32B719}"/>
                  </a:ext>
                </a:extLst>
              </p:cNvPr>
              <p:cNvSpPr txBox="1"/>
              <p:nvPr/>
            </p:nvSpPr>
            <p:spPr>
              <a:xfrm>
                <a:off x="5287015" y="4695263"/>
                <a:ext cx="3341424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hr-HR" sz="16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d</m:t>
                      </m:r>
                      <m:r>
                        <a:rPr lang="hr-HR" sz="16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𝑊</m:t>
                      </m:r>
                      <m:r>
                        <a:rPr lang="hr-HR" sz="16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hr-HR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hr-HR" sz="16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hr-HR" sz="16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hr-HR" sz="16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12</m:t>
                              </m:r>
                            </m:sub>
                          </m:sSub>
                          <m:r>
                            <a:rPr lang="hr-HR" sz="16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hr-HR" sz="16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hr-HR" sz="16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hr-HR" sz="16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23</m:t>
                              </m:r>
                            </m:sub>
                          </m:sSub>
                          <m:r>
                            <a:rPr lang="hr-HR" sz="16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hr-HR" sz="16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hr-HR" sz="16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hr-HR" sz="16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13</m:t>
                              </m:r>
                            </m:sub>
                          </m:sSub>
                        </m:e>
                      </m:d>
                      <m:r>
                        <a:rPr lang="hr-HR" sz="16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hr-HR" sz="16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d</m:t>
                      </m:r>
                      <m:r>
                        <a:rPr lang="hr-HR" sz="16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𝑆</m:t>
                      </m:r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18" name="TekstniOkvir 17">
                <a:extLst>
                  <a:ext uri="{FF2B5EF4-FFF2-40B4-BE49-F238E27FC236}">
                    <a16:creationId xmlns:a16="http://schemas.microsoft.com/office/drawing/2014/main" id="{693952A6-3AFC-4CE8-B7EC-BCADAA32B7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7015" y="4695263"/>
                <a:ext cx="3341424" cy="246221"/>
              </a:xfrm>
              <a:prstGeom prst="rect">
                <a:avLst/>
              </a:prstGeom>
              <a:blipFill>
                <a:blip r:embed="rId4"/>
                <a:stretch>
                  <a:fillRect b="-1219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kstniOkvir 18">
                <a:extLst>
                  <a:ext uri="{FF2B5EF4-FFF2-40B4-BE49-F238E27FC236}">
                    <a16:creationId xmlns:a16="http://schemas.microsoft.com/office/drawing/2014/main" id="{928DB668-851E-49CA-91F2-1987614FF14F}"/>
                  </a:ext>
                </a:extLst>
              </p:cNvPr>
              <p:cNvSpPr txBox="1"/>
              <p:nvPr/>
            </p:nvSpPr>
            <p:spPr>
              <a:xfrm>
                <a:off x="5320224" y="5245276"/>
                <a:ext cx="3341424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r-HR" sz="1600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hr-HR" sz="16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hr-HR" sz="1600" b="0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𝑜𝑖𝑙</m:t>
                          </m:r>
                          <m:r>
                            <a:rPr lang="hr-HR" sz="1600" b="0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hr-HR" sz="1600" b="0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𝑠𝑜𝑙𝑢𝑡𝑖𝑜𝑛</m:t>
                          </m:r>
                        </m:sub>
                      </m:sSub>
                      <m:r>
                        <a:rPr lang="hr-HR" sz="16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hr-HR" sz="16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hr-HR" sz="16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hr-HR" sz="1600" b="0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𝑠𝑜𝑙𝑢𝑡𝑖𝑜𝑛</m:t>
                          </m:r>
                        </m:sub>
                      </m:sSub>
                      <m:r>
                        <a:rPr lang="hr-HR" sz="160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hr-HR" sz="16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hr-HR" sz="16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hr-HR" sz="1600" b="0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𝑜𝑖𝑙</m:t>
                          </m:r>
                        </m:sub>
                      </m:sSub>
                      <m:r>
                        <a:rPr lang="hr-HR" sz="16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&lt;0</m:t>
                      </m:r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19" name="TekstniOkvir 18">
                <a:extLst>
                  <a:ext uri="{FF2B5EF4-FFF2-40B4-BE49-F238E27FC236}">
                    <a16:creationId xmlns:a16="http://schemas.microsoft.com/office/drawing/2014/main" id="{928DB668-851E-49CA-91F2-1987614FF1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0224" y="5245276"/>
                <a:ext cx="3341424" cy="246221"/>
              </a:xfrm>
              <a:prstGeom prst="rect">
                <a:avLst/>
              </a:prstGeom>
              <a:blipFill>
                <a:blip r:embed="rId5"/>
                <a:stretch>
                  <a:fillRect b="-1463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kstniOkvir 19">
                <a:extLst>
                  <a:ext uri="{FF2B5EF4-FFF2-40B4-BE49-F238E27FC236}">
                    <a16:creationId xmlns:a16="http://schemas.microsoft.com/office/drawing/2014/main" id="{9E3D9394-623C-48DD-84D1-15FD26869E95}"/>
                  </a:ext>
                </a:extLst>
              </p:cNvPr>
              <p:cNvSpPr txBox="1"/>
              <p:nvPr/>
            </p:nvSpPr>
            <p:spPr>
              <a:xfrm>
                <a:off x="5247583" y="5795289"/>
                <a:ext cx="3341424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sz="16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𝐶</m:t>
                      </m:r>
                      <m:r>
                        <a:rPr lang="hr-HR" sz="16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hr-HR" sz="1600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hr-HR" sz="16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hr-HR" sz="1600" b="0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𝑜𝑖𝑙</m:t>
                          </m:r>
                          <m:r>
                            <a:rPr lang="hr-HR" sz="1600" b="0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hr-HR" sz="1600" b="0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𝑠𝑜𝑙𝑢𝑡𝑖𝑜𝑛</m:t>
                          </m:r>
                        </m:sub>
                      </m:sSub>
                      <m:r>
                        <a:rPr lang="hr-HR" sz="16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hr-HR" sz="16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hr-HR" sz="16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hr-HR" sz="1600" b="0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𝑠𝑜𝑙𝑢𝑡𝑖𝑜𝑛</m:t>
                          </m:r>
                        </m:sub>
                      </m:sSub>
                      <m:r>
                        <a:rPr lang="hr-HR" sz="160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hr-HR" sz="16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hr-HR" sz="16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hr-HR" sz="1600" b="0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𝑜𝑖𝑙</m:t>
                          </m:r>
                        </m:sub>
                      </m:sSub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20" name="TekstniOkvir 19">
                <a:extLst>
                  <a:ext uri="{FF2B5EF4-FFF2-40B4-BE49-F238E27FC236}">
                    <a16:creationId xmlns:a16="http://schemas.microsoft.com/office/drawing/2014/main" id="{9E3D9394-623C-48DD-84D1-15FD26869E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7583" y="5795289"/>
                <a:ext cx="3341424" cy="246221"/>
              </a:xfrm>
              <a:prstGeom prst="rect">
                <a:avLst/>
              </a:prstGeom>
              <a:blipFill>
                <a:blip r:embed="rId6"/>
                <a:stretch>
                  <a:fillRect b="-175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Ravni poveznik 7">
            <a:extLst>
              <a:ext uri="{FF2B5EF4-FFF2-40B4-BE49-F238E27FC236}">
                <a16:creationId xmlns:a16="http://schemas.microsoft.com/office/drawing/2014/main" id="{2D3722CD-E4B2-45D3-8F1B-E7A8A599A763}"/>
              </a:ext>
            </a:extLst>
          </p:cNvPr>
          <p:cNvCxnSpPr>
            <a:cxnSpLocks/>
          </p:cNvCxnSpPr>
          <p:nvPr/>
        </p:nvCxnSpPr>
        <p:spPr>
          <a:xfrm flipV="1">
            <a:off x="3365794" y="2120060"/>
            <a:ext cx="0" cy="2808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Slika 14">
            <a:extLst>
              <a:ext uri="{FF2B5EF4-FFF2-40B4-BE49-F238E27FC236}">
                <a16:creationId xmlns:a16="http://schemas.microsoft.com/office/drawing/2014/main" id="{767CBEA2-9338-4199-BC26-810C05C5EAA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105" y="1599643"/>
            <a:ext cx="3161391" cy="2847352"/>
          </a:xfrm>
          <a:prstGeom prst="rect">
            <a:avLst/>
          </a:prstGeom>
        </p:spPr>
      </p:pic>
      <p:cxnSp>
        <p:nvCxnSpPr>
          <p:cNvPr id="30" name="Ravni poveznik 29">
            <a:extLst>
              <a:ext uri="{FF2B5EF4-FFF2-40B4-BE49-F238E27FC236}">
                <a16:creationId xmlns:a16="http://schemas.microsoft.com/office/drawing/2014/main" id="{90617BCF-D958-4A95-AB84-58F00DE32129}"/>
              </a:ext>
            </a:extLst>
          </p:cNvPr>
          <p:cNvCxnSpPr>
            <a:cxnSpLocks/>
          </p:cNvCxnSpPr>
          <p:nvPr/>
        </p:nvCxnSpPr>
        <p:spPr>
          <a:xfrm flipV="1">
            <a:off x="7533293" y="1979875"/>
            <a:ext cx="0" cy="1872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025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Naslov 2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hr-HR" dirty="0"/>
                  <a:t>Droplet spreading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r-H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r-H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hr-HR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hr-HR" b="0" i="1" smtClean="0">
                        <a:latin typeface="Cambria Math" panose="02040503050406030204" pitchFamily="18" charset="0"/>
                      </a:rPr>
                      <m:t>=90%)</m:t>
                    </m:r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" name="Naslov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963" b="-909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zervirano mjesto sadržaja 2">
            <a:extLst>
              <a:ext uri="{FF2B5EF4-FFF2-40B4-BE49-F238E27FC236}">
                <a16:creationId xmlns:a16="http://schemas.microsoft.com/office/drawing/2014/main" id="{87EDA2EE-17FC-4322-9F71-BEE338F73CC3}"/>
              </a:ext>
            </a:extLst>
          </p:cNvPr>
          <p:cNvSpPr txBox="1">
            <a:spLocks/>
          </p:cNvSpPr>
          <p:nvPr/>
        </p:nvSpPr>
        <p:spPr>
          <a:xfrm>
            <a:off x="406336" y="6441055"/>
            <a:ext cx="8352928" cy="2964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/>
              <a:t>IYPT</a:t>
            </a:r>
            <a:r>
              <a:rPr lang="hr-HR" sz="1200" dirty="0"/>
              <a:t> 2022                                                                   </a:t>
            </a:r>
            <a:r>
              <a:rPr lang="hr-HR" sz="1200" i="1" dirty="0"/>
              <a:t>Droplet Explosion </a:t>
            </a:r>
            <a:r>
              <a:rPr lang="hr-HR" sz="1200" dirty="0"/>
              <a:t>– Analysis of Results                                                                             21</a:t>
            </a:r>
            <a:endParaRPr lang="en-GB" sz="1200" dirty="0"/>
          </a:p>
        </p:txBody>
      </p:sp>
      <p:pic>
        <p:nvPicPr>
          <p:cNvPr id="15" name="Slika 14">
            <a:extLst>
              <a:ext uri="{FF2B5EF4-FFF2-40B4-BE49-F238E27FC236}">
                <a16:creationId xmlns:a16="http://schemas.microsoft.com/office/drawing/2014/main" id="{F79F3CF3-75F8-46A5-9639-DBE52880F8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24"/>
          <a:stretch/>
        </p:blipFill>
        <p:spPr>
          <a:xfrm>
            <a:off x="444080" y="1922740"/>
            <a:ext cx="3967391" cy="3833320"/>
          </a:xfrm>
          <a:prstGeom prst="rect">
            <a:avLst/>
          </a:prstGeom>
        </p:spPr>
      </p:pic>
      <p:pic>
        <p:nvPicPr>
          <p:cNvPr id="16" name="Slika 15">
            <a:extLst>
              <a:ext uri="{FF2B5EF4-FFF2-40B4-BE49-F238E27FC236}">
                <a16:creationId xmlns:a16="http://schemas.microsoft.com/office/drawing/2014/main" id="{335355B4-F01E-40E5-B6DA-2836D9A280B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1"/>
          <a:stretch/>
        </p:blipFill>
        <p:spPr>
          <a:xfrm>
            <a:off x="4765263" y="1922740"/>
            <a:ext cx="3960440" cy="383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236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Slika 14">
            <a:extLst>
              <a:ext uri="{FF2B5EF4-FFF2-40B4-BE49-F238E27FC236}">
                <a16:creationId xmlns:a16="http://schemas.microsoft.com/office/drawing/2014/main" id="{3FEA48CD-F94C-41F6-8B68-D1CE199913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43" y="1627239"/>
            <a:ext cx="5823860" cy="45377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Naslov 2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r-HR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r-HR" b="0" i="1" dirty="0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hr-HR" b="0" i="1" dirty="0" smtClean="0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hr-HR" i="1" dirty="0" smtClean="0">
                          <a:latin typeface="Cambria Math" panose="02040503050406030204" pitchFamily="18" charset="0"/>
                        </a:rPr>
                        <m:t> ~</m:t>
                      </m:r>
                      <m:r>
                        <a:rPr lang="hr-HR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hr-HR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r-HR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hr-HR" b="0" i="1" dirty="0" smtClean="0">
                              <a:latin typeface="Cambria Math" panose="02040503050406030204" pitchFamily="18" charset="0"/>
                            </a:rPr>
                            <m:t>𝑎𝑙</m:t>
                          </m:r>
                          <m:r>
                            <a:rPr lang="hr-HR" b="0" i="1" dirty="0" smtClean="0">
                              <a:latin typeface="Cambria Math" panose="02040503050406030204" pitchFamily="18" charset="0"/>
                            </a:rPr>
                            <m:t>.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" name="Naslov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kstniOkvir 11">
                <a:extLst>
                  <a:ext uri="{FF2B5EF4-FFF2-40B4-BE49-F238E27FC236}">
                    <a16:creationId xmlns:a16="http://schemas.microsoft.com/office/drawing/2014/main" id="{2045306B-8A11-471A-A0C4-9FEF0E8B9CAB}"/>
                  </a:ext>
                </a:extLst>
              </p:cNvPr>
              <p:cNvSpPr txBox="1"/>
              <p:nvPr/>
            </p:nvSpPr>
            <p:spPr>
              <a:xfrm>
                <a:off x="5742174" y="2299358"/>
                <a:ext cx="2926442" cy="7759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r-HR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r-HR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hr-HR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en-GB" sz="16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~ </m:t>
                      </m:r>
                      <m:r>
                        <m:rPr>
                          <m:sty m:val="p"/>
                        </m:rPr>
                        <a:rPr lang="hr-HR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  <m:sSup>
                        <m:sSupPr>
                          <m:ctrlPr>
                            <a:rPr lang="en-GB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GB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GB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ctrlPr>
                                        <a:rPr lang="en-GB" sz="16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GB" sz="16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16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𝛷</m:t>
                                          </m:r>
                                        </m:e>
                                        <m:sub>
                                          <m:r>
                                            <a:rPr lang="en-GB" sz="1600" i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  <m:r>
                                        <a:rPr lang="en-GB" sz="1600" i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GB" sz="16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16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𝛷</m:t>
                                          </m:r>
                                        </m:e>
                                        <m:sub>
                                          <m:r>
                                            <a:rPr lang="en-GB" sz="16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GB" sz="16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en-GB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  <m:r>
                                    <a:rPr lang="en-GB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  <m:sSub>
                                    <m:sSubPr>
                                      <m:ctrlPr>
                                        <a:rPr lang="en-GB" sz="16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16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𝛺</m:t>
                                      </m:r>
                                    </m:e>
                                    <m:sub>
                                      <m:r>
                                        <a:rPr lang="en-GB" sz="1600" i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num>
                                <m:den>
                                  <m:d>
                                    <m:dPr>
                                      <m:ctrlPr>
                                        <a:rPr lang="en-GB" sz="16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sz="1600" i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1−</m:t>
                                      </m:r>
                                      <m:sSub>
                                        <m:sSubPr>
                                          <m:ctrlPr>
                                            <a:rPr lang="en-GB" sz="16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16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𝛷</m:t>
                                          </m:r>
                                        </m:e>
                                        <m:sub>
                                          <m:r>
                                            <a:rPr lang="en-GB" sz="16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sub>
                                      </m:sSub>
                                    </m:e>
                                  </m:d>
                                  <m:sSub>
                                    <m:sSubPr>
                                      <m:ctrlPr>
                                        <a:rPr lang="en-GB" sz="16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16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  <m:sub>
                                      <m:r>
                                        <a:rPr lang="en-GB" sz="1600" i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GB" sz="16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16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e>
                                    <m:sub>
                                      <m:r>
                                        <a:rPr lang="en-GB" sz="16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GB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16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GB" sz="16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12" name="TekstniOkvir 11">
                <a:extLst>
                  <a:ext uri="{FF2B5EF4-FFF2-40B4-BE49-F238E27FC236}">
                    <a16:creationId xmlns:a16="http://schemas.microsoft.com/office/drawing/2014/main" id="{2045306B-8A11-471A-A0C4-9FEF0E8B9C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2174" y="2299358"/>
                <a:ext cx="2926442" cy="77591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kstniOkvir 15">
                <a:extLst>
                  <a:ext uri="{FF2B5EF4-FFF2-40B4-BE49-F238E27FC236}">
                    <a16:creationId xmlns:a16="http://schemas.microsoft.com/office/drawing/2014/main" id="{C74F0379-59C3-4027-98B2-BD9560494EC5}"/>
                  </a:ext>
                </a:extLst>
              </p:cNvPr>
              <p:cNvSpPr txBox="1"/>
              <p:nvPr/>
            </p:nvSpPr>
            <p:spPr>
              <a:xfrm>
                <a:off x="5842370" y="2317705"/>
                <a:ext cx="2684075" cy="77591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r-HR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r-HR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hr-HR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en-GB" sz="16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160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~</m:t>
                      </m:r>
                      <m:r>
                        <a:rPr lang="en-GB" sz="16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hr-HR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  <m:sSup>
                        <m:sSupPr>
                          <m:ctrlPr>
                            <a:rPr lang="en-GB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GB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GB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ctrlPr>
                                        <a:rPr lang="en-GB" sz="16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GB" sz="16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16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𝛷</m:t>
                                          </m:r>
                                        </m:e>
                                        <m:sub>
                                          <m:r>
                                            <a:rPr lang="en-GB" sz="1600" i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  <m:r>
                                        <a:rPr lang="en-GB" sz="1600" i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hr-HR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0.7</m:t>
                                      </m:r>
                                    </m:e>
                                  </m:d>
                                </m:num>
                                <m:den>
                                  <m:d>
                                    <m:dPr>
                                      <m:ctrlPr>
                                        <a:rPr lang="en-GB" sz="16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sz="1600" i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1−</m:t>
                                      </m:r>
                                      <m:r>
                                        <a:rPr lang="hr-HR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0.7</m:t>
                                      </m:r>
                                    </m:e>
                                  </m:d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GB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16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GB" sz="16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16" name="TekstniOkvir 15">
                <a:extLst>
                  <a:ext uri="{FF2B5EF4-FFF2-40B4-BE49-F238E27FC236}">
                    <a16:creationId xmlns:a16="http://schemas.microsoft.com/office/drawing/2014/main" id="{C74F0379-59C3-4027-98B2-BD9560494E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2370" y="2317705"/>
                <a:ext cx="2684075" cy="77591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kstniOkvir 17">
                <a:extLst>
                  <a:ext uri="{FF2B5EF4-FFF2-40B4-BE49-F238E27FC236}">
                    <a16:creationId xmlns:a16="http://schemas.microsoft.com/office/drawing/2014/main" id="{FF04BE18-AC5C-4E17-AD0C-5545AC2B7DCD}"/>
                  </a:ext>
                </a:extLst>
              </p:cNvPr>
              <p:cNvSpPr txBox="1"/>
              <p:nvPr/>
            </p:nvSpPr>
            <p:spPr>
              <a:xfrm>
                <a:off x="5436096" y="3663829"/>
                <a:ext cx="3462615" cy="4033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14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GB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GB" sz="1400" i="0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hr-HR" sz="1400" b="0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sub>
                          </m:sSub>
                        </m:fName>
                        <m:e>
                          <m:d>
                            <m:dPr>
                              <m:ctrlPr>
                                <a:rPr lang="hr-H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hr-HR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hr-HR" sz="1400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hr-HR" sz="1400" b="0" i="1" smtClean="0">
                                      <a:latin typeface="Cambria Math" panose="02040503050406030204" pitchFamily="18" charset="0"/>
                                    </a:rPr>
                                    <m:t>𝑚𝑎𝑥</m:t>
                                  </m:r>
                                </m:sub>
                              </m:sSub>
                            </m:e>
                          </m:d>
                          <m:r>
                            <a:rPr lang="hr-HR" sz="1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func>
                            <m:funcPr>
                              <m:ctrlPr>
                                <a:rPr lang="en-GB" sz="14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b>
                                <m:sSubPr>
                                  <m:ctrlPr>
                                    <a:rPr lang="en-GB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GB" sz="1400"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e>
                                <m:sub>
                                  <m:r>
                                    <a:rPr lang="hr-HR" sz="1400" i="1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sub>
                              </m:sSub>
                            </m:fName>
                            <m:e>
                              <m:d>
                                <m:dPr>
                                  <m:ctrlPr>
                                    <a:rPr lang="hr-HR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hr-HR" sz="14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</m:d>
                              <m:r>
                                <a:rPr lang="hr-HR" sz="1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hr-HR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hr-HR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hr-HR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den>
                              </m:f>
                              <m:func>
                                <m:funcPr>
                                  <m:ctrlPr>
                                    <a:rPr lang="en-GB" sz="14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sSub>
                                    <m:sSubPr>
                                      <m:ctrlPr>
                                        <a:rPr lang="en-GB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GB" sz="1400">
                                          <a:latin typeface="Cambria Math" panose="02040503050406030204" pitchFamily="18" charset="0"/>
                                        </a:rPr>
                                        <m:t>log</m:t>
                                      </m:r>
                                    </m:e>
                                    <m:sub>
                                      <m:r>
                                        <a:rPr lang="hr-HR" sz="1400" i="1">
                                          <a:latin typeface="Cambria Math" panose="02040503050406030204" pitchFamily="18" charset="0"/>
                                        </a:rPr>
                                        <m:t>10</m:t>
                                      </m:r>
                                    </m:sub>
                                  </m:sSub>
                                </m:fName>
                                <m:e>
                                  <m:d>
                                    <m:dPr>
                                      <m:ctrlPr>
                                        <a:rPr lang="hr-HR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hr-HR" sz="14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hr-HR" sz="140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𝜑</m:t>
                                          </m:r>
                                        </m:e>
                                        <m:sub>
                                          <m:r>
                                            <a:rPr lang="hr-HR" sz="1400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  <m:r>
                                        <a:rPr lang="hr-HR" sz="1400" b="0" i="1" smtClean="0">
                                          <a:latin typeface="Cambria Math" panose="02040503050406030204" pitchFamily="18" charset="0"/>
                                        </a:rPr>
                                        <m:t>−0.7</m:t>
                                      </m:r>
                                    </m:e>
                                  </m:d>
                                </m:e>
                              </m:func>
                            </m:e>
                          </m:func>
                        </m:e>
                      </m:func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18" name="TekstniOkvir 17">
                <a:extLst>
                  <a:ext uri="{FF2B5EF4-FFF2-40B4-BE49-F238E27FC236}">
                    <a16:creationId xmlns:a16="http://schemas.microsoft.com/office/drawing/2014/main" id="{FF04BE18-AC5C-4E17-AD0C-5545AC2B7D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6096" y="3663829"/>
                <a:ext cx="3462615" cy="403316"/>
              </a:xfrm>
              <a:prstGeom prst="rect">
                <a:avLst/>
              </a:prstGeom>
              <a:blipFill>
                <a:blip r:embed="rId7"/>
                <a:stretch>
                  <a:fillRect l="-528" b="-1363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kstniOkvir 20">
                <a:extLst>
                  <a:ext uri="{FF2B5EF4-FFF2-40B4-BE49-F238E27FC236}">
                    <a16:creationId xmlns:a16="http://schemas.microsoft.com/office/drawing/2014/main" id="{BCC1A813-43CE-4D6E-A457-3EA46BDBFC7E}"/>
                  </a:ext>
                </a:extLst>
              </p:cNvPr>
              <p:cNvSpPr txBox="1"/>
              <p:nvPr/>
            </p:nvSpPr>
            <p:spPr>
              <a:xfrm>
                <a:off x="6297262" y="4683010"/>
                <a:ext cx="1816266" cy="46102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16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hr-HR" sz="16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fName>
                        <m:e>
                          <m:r>
                            <a:rPr lang="hr-HR" sz="16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hr-HR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r-HR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hr-HR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  <m:d>
                            <m:dPr>
                              <m:ctrlPr>
                                <a:rPr lang="hr-HR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hr-H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hr-HR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𝜑</m:t>
                                  </m:r>
                                </m:e>
                                <m:sub>
                                  <m:r>
                                    <a:rPr lang="hr-HR" sz="16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hr-HR" sz="1600" i="1">
                                  <a:latin typeface="Cambria Math" panose="02040503050406030204" pitchFamily="18" charset="0"/>
                                </a:rPr>
                                <m:t>−0.7</m:t>
                              </m:r>
                            </m:e>
                          </m:d>
                          <m:r>
                            <a:rPr lang="hr-HR" sz="1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hr-HR" sz="16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</m:func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21" name="TekstniOkvir 20">
                <a:extLst>
                  <a:ext uri="{FF2B5EF4-FFF2-40B4-BE49-F238E27FC236}">
                    <a16:creationId xmlns:a16="http://schemas.microsoft.com/office/drawing/2014/main" id="{BCC1A813-43CE-4D6E-A457-3EA46BDBFC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7262" y="4683010"/>
                <a:ext cx="1816266" cy="46102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kstniOkvir 21">
                <a:extLst>
                  <a:ext uri="{FF2B5EF4-FFF2-40B4-BE49-F238E27FC236}">
                    <a16:creationId xmlns:a16="http://schemas.microsoft.com/office/drawing/2014/main" id="{B1C4105E-2B2D-417E-9611-B23408534A22}"/>
                  </a:ext>
                </a:extLst>
              </p:cNvPr>
              <p:cNvSpPr txBox="1"/>
              <p:nvPr/>
            </p:nvSpPr>
            <p:spPr>
              <a:xfrm rot="19546511">
                <a:off x="3038280" y="2931188"/>
                <a:ext cx="1762214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sz="14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hr-HR" sz="1400" b="0" i="1" smtClean="0">
                          <a:latin typeface="Cambria Math" panose="02040503050406030204" pitchFamily="18" charset="0"/>
                        </a:rPr>
                        <m:t>=0,2543</m:t>
                      </m:r>
                      <m:r>
                        <a:rPr lang="hr-HR" sz="1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hr-HR" sz="1400" b="0" i="1" smtClean="0">
                          <a:latin typeface="Cambria Math" panose="02040503050406030204" pitchFamily="18" charset="0"/>
                        </a:rPr>
                        <m:t>+1,5711</m:t>
                      </m:r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22" name="TekstniOkvir 21">
                <a:extLst>
                  <a:ext uri="{FF2B5EF4-FFF2-40B4-BE49-F238E27FC236}">
                    <a16:creationId xmlns:a16="http://schemas.microsoft.com/office/drawing/2014/main" id="{B1C4105E-2B2D-417E-9611-B23408534A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546511">
                <a:off x="3038280" y="2931188"/>
                <a:ext cx="1762214" cy="215444"/>
              </a:xfrm>
              <a:prstGeom prst="rect">
                <a:avLst/>
              </a:prstGeom>
              <a:blipFill>
                <a:blip r:embed="rId9"/>
                <a:stretch>
                  <a:fillRect t="-518" r="-1923" b="-466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zervirano mjesto sadržaja 2">
            <a:extLst>
              <a:ext uri="{FF2B5EF4-FFF2-40B4-BE49-F238E27FC236}">
                <a16:creationId xmlns:a16="http://schemas.microsoft.com/office/drawing/2014/main" id="{7D7279DC-07DC-429A-9622-F3F8348B3CB1}"/>
              </a:ext>
            </a:extLst>
          </p:cNvPr>
          <p:cNvSpPr txBox="1">
            <a:spLocks/>
          </p:cNvSpPr>
          <p:nvPr/>
        </p:nvSpPr>
        <p:spPr>
          <a:xfrm>
            <a:off x="406336" y="6441055"/>
            <a:ext cx="8352928" cy="2964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/>
              <a:t>IYPT</a:t>
            </a:r>
            <a:r>
              <a:rPr lang="hr-HR" sz="1200" dirty="0"/>
              <a:t> 2022                                                                   </a:t>
            </a:r>
            <a:r>
              <a:rPr lang="hr-HR" sz="1200" i="1" dirty="0"/>
              <a:t>Droplet Explosion </a:t>
            </a:r>
            <a:r>
              <a:rPr lang="hr-HR" sz="1200" dirty="0"/>
              <a:t>– Analysis of Results                                                                             22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244226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 animBg="1"/>
      <p:bldP spid="18" grpId="0"/>
      <p:bldP spid="21" grpId="0"/>
      <p:bldP spid="2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Naslov 2">
                <a:extLst>
                  <a:ext uri="{FF2B5EF4-FFF2-40B4-BE49-F238E27FC236}">
                    <a16:creationId xmlns:a16="http://schemas.microsoft.com/office/drawing/2014/main" id="{16210FCA-D8B7-4C44-893B-5BA532A02E4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hr-HR" dirty="0"/>
                  <a:t>Fingering wavelength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r-H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r-H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hr-HR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hr-HR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hr-HR" b="0" i="1" smtClean="0">
                        <a:latin typeface="Cambria Math" panose="02040503050406030204" pitchFamily="18" charset="0"/>
                      </a:rPr>
                      <m:t>7</m:t>
                    </m:r>
                    <m:r>
                      <a:rPr lang="hr-HR" i="1">
                        <a:latin typeface="Cambria Math" panose="02040503050406030204" pitchFamily="18" charset="0"/>
                      </a:rPr>
                      <m:t>0%)</m:t>
                    </m:r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" name="Naslov 2">
                <a:extLst>
                  <a:ext uri="{FF2B5EF4-FFF2-40B4-BE49-F238E27FC236}">
                    <a16:creationId xmlns:a16="http://schemas.microsoft.com/office/drawing/2014/main" id="{16210FCA-D8B7-4C44-893B-5BA532A02E4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963" b="-909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zervirano mjesto sadržaja 2">
            <a:extLst>
              <a:ext uri="{FF2B5EF4-FFF2-40B4-BE49-F238E27FC236}">
                <a16:creationId xmlns:a16="http://schemas.microsoft.com/office/drawing/2014/main" id="{A70D6EC5-61FB-4EEA-BD63-E235A32BF3C2}"/>
              </a:ext>
            </a:extLst>
          </p:cNvPr>
          <p:cNvSpPr txBox="1">
            <a:spLocks/>
          </p:cNvSpPr>
          <p:nvPr/>
        </p:nvSpPr>
        <p:spPr>
          <a:xfrm>
            <a:off x="406336" y="6441055"/>
            <a:ext cx="8352928" cy="2964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/>
              <a:t>IYPT</a:t>
            </a:r>
            <a:r>
              <a:rPr lang="hr-HR" sz="1200" dirty="0"/>
              <a:t> 2022                                                                   </a:t>
            </a:r>
            <a:r>
              <a:rPr lang="hr-HR" sz="1200" i="1" dirty="0"/>
              <a:t>Droplet Explosion </a:t>
            </a:r>
            <a:r>
              <a:rPr lang="hr-HR" sz="1200" dirty="0"/>
              <a:t>– Analysis of Results                                                                             24</a:t>
            </a:r>
            <a:endParaRPr lang="en-GB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kstniOkvir 4">
                <a:extLst>
                  <a:ext uri="{FF2B5EF4-FFF2-40B4-BE49-F238E27FC236}">
                    <a16:creationId xmlns:a16="http://schemas.microsoft.com/office/drawing/2014/main" id="{89E0AAD9-BEC1-4198-B412-00918A01AFE3}"/>
                  </a:ext>
                </a:extLst>
              </p:cNvPr>
              <p:cNvSpPr txBox="1"/>
              <p:nvPr/>
            </p:nvSpPr>
            <p:spPr>
              <a:xfrm>
                <a:off x="1429310" y="1984540"/>
                <a:ext cx="1566454" cy="7275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r-H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r-H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hr-H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hr-H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l-GR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l-GR" sz="1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l-GR" sz="1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num>
                            <m:den>
                              <m:d>
                                <m:dPr>
                                  <m:ctrlPr>
                                    <a:rPr lang="hr-H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hr-HR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hr-HR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𝜌</m:t>
                                      </m:r>
                                    </m:e>
                                    <m:sub>
                                      <m:r>
                                        <a:rPr lang="hr-HR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𝑜</m:t>
                                      </m:r>
                                    </m:sub>
                                  </m:sSub>
                                  <m:r>
                                    <a:rPr lang="hr-H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hr-HR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hr-HR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𝜌</m:t>
                                      </m:r>
                                    </m:e>
                                    <m:sub>
                                      <m:r>
                                        <a:rPr lang="hr-HR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hr-H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5" name="TekstniOkvir 4">
                <a:extLst>
                  <a:ext uri="{FF2B5EF4-FFF2-40B4-BE49-F238E27FC236}">
                    <a16:creationId xmlns:a16="http://schemas.microsoft.com/office/drawing/2014/main" id="{89E0AAD9-BEC1-4198-B412-00918A01AF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9310" y="1984540"/>
                <a:ext cx="1566454" cy="72750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Slika 5">
            <a:extLst>
              <a:ext uri="{FF2B5EF4-FFF2-40B4-BE49-F238E27FC236}">
                <a16:creationId xmlns:a16="http://schemas.microsoft.com/office/drawing/2014/main" id="{2EA81509-7C2D-4EBF-AE62-EA9B5EAEB275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" t="12960" r="85489" b="46977"/>
          <a:stretch/>
        </p:blipFill>
        <p:spPr bwMode="auto">
          <a:xfrm>
            <a:off x="952537" y="3304552"/>
            <a:ext cx="2520000" cy="2520000"/>
          </a:xfrm>
          <a:prstGeom prst="rect">
            <a:avLst/>
          </a:prstGeom>
          <a:noFill/>
        </p:spPr>
      </p:pic>
      <p:cxnSp>
        <p:nvCxnSpPr>
          <p:cNvPr id="7" name="Ravni poveznik sa strelicom 6">
            <a:extLst>
              <a:ext uri="{FF2B5EF4-FFF2-40B4-BE49-F238E27FC236}">
                <a16:creationId xmlns:a16="http://schemas.microsoft.com/office/drawing/2014/main" id="{324DB4C8-24DA-4663-9343-33B021F37B7D}"/>
              </a:ext>
            </a:extLst>
          </p:cNvPr>
          <p:cNvCxnSpPr>
            <a:cxnSpLocks/>
          </p:cNvCxnSpPr>
          <p:nvPr/>
        </p:nvCxnSpPr>
        <p:spPr>
          <a:xfrm flipV="1">
            <a:off x="2521745" y="4946262"/>
            <a:ext cx="205294" cy="481603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kstniOkvir 8">
                <a:extLst>
                  <a:ext uri="{FF2B5EF4-FFF2-40B4-BE49-F238E27FC236}">
                    <a16:creationId xmlns:a16="http://schemas.microsoft.com/office/drawing/2014/main" id="{E41C8DF2-660E-4EFB-8B7D-2BE515B97E84}"/>
                  </a:ext>
                </a:extLst>
              </p:cNvPr>
              <p:cNvSpPr txBox="1"/>
              <p:nvPr/>
            </p:nvSpPr>
            <p:spPr>
              <a:xfrm>
                <a:off x="2727039" y="5181644"/>
                <a:ext cx="313034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sz="1600" b="0" i="1" smtClean="0">
                          <a:latin typeface="Cambria Math" panose="02040503050406030204" pitchFamily="18" charset="0"/>
                        </a:rPr>
                        <m:t>2</m:t>
                      </m:r>
                      <m:sSub>
                        <m:sSubPr>
                          <m:ctrlPr>
                            <a:rPr lang="hr-HR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r-HR" sz="16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hr-HR" sz="16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9" name="TekstniOkvir 8">
                <a:extLst>
                  <a:ext uri="{FF2B5EF4-FFF2-40B4-BE49-F238E27FC236}">
                    <a16:creationId xmlns:a16="http://schemas.microsoft.com/office/drawing/2014/main" id="{E41C8DF2-660E-4EFB-8B7D-2BE515B97E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7039" y="5181644"/>
                <a:ext cx="313034" cy="246221"/>
              </a:xfrm>
              <a:prstGeom prst="rect">
                <a:avLst/>
              </a:prstGeom>
              <a:blipFill>
                <a:blip r:embed="rId5"/>
                <a:stretch>
                  <a:fillRect l="-13462" b="-125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Luk 1">
            <a:extLst>
              <a:ext uri="{FF2B5EF4-FFF2-40B4-BE49-F238E27FC236}">
                <a16:creationId xmlns:a16="http://schemas.microsoft.com/office/drawing/2014/main" id="{8360B474-256E-4187-B3CE-6CD79BFCA498}"/>
              </a:ext>
            </a:extLst>
          </p:cNvPr>
          <p:cNvSpPr/>
          <p:nvPr/>
        </p:nvSpPr>
        <p:spPr>
          <a:xfrm rot="16200000">
            <a:off x="3008177" y="5334138"/>
            <a:ext cx="798665" cy="798665"/>
          </a:xfrm>
          <a:prstGeom prst="arc">
            <a:avLst/>
          </a:prstGeom>
          <a:ln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kstniOkvir 3">
                <a:extLst>
                  <a:ext uri="{FF2B5EF4-FFF2-40B4-BE49-F238E27FC236}">
                    <a16:creationId xmlns:a16="http://schemas.microsoft.com/office/drawing/2014/main" id="{153E144A-3693-4734-BB81-911F691146EF}"/>
                  </a:ext>
                </a:extLst>
              </p:cNvPr>
              <p:cNvSpPr txBox="1"/>
              <p:nvPr/>
            </p:nvSpPr>
            <p:spPr>
              <a:xfrm>
                <a:off x="3131840" y="5456471"/>
                <a:ext cx="18947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" name="TekstniOkvir 3">
                <a:extLst>
                  <a:ext uri="{FF2B5EF4-FFF2-40B4-BE49-F238E27FC236}">
                    <a16:creationId xmlns:a16="http://schemas.microsoft.com/office/drawing/2014/main" id="{153E144A-3693-4734-BB81-911F691146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1840" y="5456471"/>
                <a:ext cx="189474" cy="276999"/>
              </a:xfrm>
              <a:prstGeom prst="rect">
                <a:avLst/>
              </a:prstGeom>
              <a:blipFill>
                <a:blip r:embed="rId6"/>
                <a:stretch>
                  <a:fillRect l="-32258" r="-22581" b="-652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Slika 9">
            <a:extLst>
              <a:ext uri="{FF2B5EF4-FFF2-40B4-BE49-F238E27FC236}">
                <a16:creationId xmlns:a16="http://schemas.microsoft.com/office/drawing/2014/main" id="{66F83563-8DD8-4AB3-8532-EB01AB00CB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056" y="1542677"/>
            <a:ext cx="4670363" cy="450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779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2" grpId="0" animBg="1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lika 9">
            <a:extLst>
              <a:ext uri="{FF2B5EF4-FFF2-40B4-BE49-F238E27FC236}">
                <a16:creationId xmlns:a16="http://schemas.microsoft.com/office/drawing/2014/main" id="{F824093A-8973-47E2-97FD-498CF3C808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65"/>
          <a:stretch/>
        </p:blipFill>
        <p:spPr>
          <a:xfrm>
            <a:off x="452345" y="1728144"/>
            <a:ext cx="5615519" cy="4325708"/>
          </a:xfrm>
          <a:prstGeom prst="rect">
            <a:avLst/>
          </a:prstGeom>
        </p:spPr>
      </p:pic>
      <p:sp>
        <p:nvSpPr>
          <p:cNvPr id="3" name="Naslov 2">
            <a:extLst>
              <a:ext uri="{FF2B5EF4-FFF2-40B4-BE49-F238E27FC236}">
                <a16:creationId xmlns:a16="http://schemas.microsoft.com/office/drawing/2014/main" id="{16210FCA-D8B7-4C44-893B-5BA532A02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Number of ‘daughter’ droplets</a:t>
            </a:r>
            <a:endParaRPr lang="en-GB" dirty="0"/>
          </a:p>
        </p:txBody>
      </p:sp>
      <p:sp>
        <p:nvSpPr>
          <p:cNvPr id="12" name="Rezervirano mjesto sadržaja 2">
            <a:extLst>
              <a:ext uri="{FF2B5EF4-FFF2-40B4-BE49-F238E27FC236}">
                <a16:creationId xmlns:a16="http://schemas.microsoft.com/office/drawing/2014/main" id="{A70D6EC5-61FB-4EEA-BD63-E235A32BF3C2}"/>
              </a:ext>
            </a:extLst>
          </p:cNvPr>
          <p:cNvSpPr txBox="1">
            <a:spLocks/>
          </p:cNvSpPr>
          <p:nvPr/>
        </p:nvSpPr>
        <p:spPr>
          <a:xfrm>
            <a:off x="406336" y="6441055"/>
            <a:ext cx="8352928" cy="2964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/>
              <a:t>IYPT</a:t>
            </a:r>
            <a:r>
              <a:rPr lang="hr-HR" sz="1200" dirty="0"/>
              <a:t> 2022                                                                   </a:t>
            </a:r>
            <a:r>
              <a:rPr lang="hr-HR" sz="1200" i="1" dirty="0"/>
              <a:t>Droplet Explosion </a:t>
            </a:r>
            <a:r>
              <a:rPr lang="hr-HR" sz="1200" dirty="0"/>
              <a:t>– Analysis of Results                                                                             23</a:t>
            </a:r>
            <a:endParaRPr lang="en-GB" sz="1200" dirty="0"/>
          </a:p>
        </p:txBody>
      </p:sp>
      <p:cxnSp>
        <p:nvCxnSpPr>
          <p:cNvPr id="11" name="Ravni poveznik sa strelicom 10">
            <a:extLst>
              <a:ext uri="{FF2B5EF4-FFF2-40B4-BE49-F238E27FC236}">
                <a16:creationId xmlns:a16="http://schemas.microsoft.com/office/drawing/2014/main" id="{357CDA85-CFDF-4D47-ABE9-697072779249}"/>
              </a:ext>
            </a:extLst>
          </p:cNvPr>
          <p:cNvCxnSpPr>
            <a:cxnSpLocks/>
          </p:cNvCxnSpPr>
          <p:nvPr/>
        </p:nvCxnSpPr>
        <p:spPr>
          <a:xfrm flipV="1">
            <a:off x="2273560" y="3308862"/>
            <a:ext cx="1488627" cy="145250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Slika 1">
            <a:extLst>
              <a:ext uri="{FF2B5EF4-FFF2-40B4-BE49-F238E27FC236}">
                <a16:creationId xmlns:a16="http://schemas.microsoft.com/office/drawing/2014/main" id="{7BA7E924-CD28-4900-8478-84B3BF24A8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7031" y="2132856"/>
            <a:ext cx="2522545" cy="28186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kstniOkvir 12">
                <a:extLst>
                  <a:ext uri="{FF2B5EF4-FFF2-40B4-BE49-F238E27FC236}">
                    <a16:creationId xmlns:a16="http://schemas.microsoft.com/office/drawing/2014/main" id="{112D8E27-8527-4661-9D0A-A5AAC1C9C2FB}"/>
                  </a:ext>
                </a:extLst>
              </p:cNvPr>
              <p:cNvSpPr txBox="1"/>
              <p:nvPr/>
            </p:nvSpPr>
            <p:spPr>
              <a:xfrm>
                <a:off x="6300192" y="5274748"/>
                <a:ext cx="1566454" cy="7275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r-H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r-H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hr-H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hr-H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l-GR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l-GR" sz="1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l-GR" sz="1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num>
                            <m:den>
                              <m:d>
                                <m:dPr>
                                  <m:ctrlPr>
                                    <a:rPr lang="hr-H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hr-HR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hr-HR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𝜌</m:t>
                                      </m:r>
                                    </m:e>
                                    <m:sub>
                                      <m:r>
                                        <a:rPr lang="hr-HR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𝑜</m:t>
                                      </m:r>
                                    </m:sub>
                                  </m:sSub>
                                  <m:r>
                                    <a:rPr lang="hr-H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hr-HR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hr-HR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𝜌</m:t>
                                      </m:r>
                                    </m:e>
                                    <m:sub>
                                      <m:r>
                                        <a:rPr lang="hr-HR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hr-H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13" name="TekstniOkvir 12">
                <a:extLst>
                  <a:ext uri="{FF2B5EF4-FFF2-40B4-BE49-F238E27FC236}">
                    <a16:creationId xmlns:a16="http://schemas.microsoft.com/office/drawing/2014/main" id="{112D8E27-8527-4661-9D0A-A5AAC1C9C2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0192" y="5274748"/>
                <a:ext cx="1566454" cy="72750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kstniOkvir 4">
                <a:extLst>
                  <a:ext uri="{FF2B5EF4-FFF2-40B4-BE49-F238E27FC236}">
                    <a16:creationId xmlns:a16="http://schemas.microsoft.com/office/drawing/2014/main" id="{8A9F13C2-6163-4572-8C63-981F3D26CEB5}"/>
                  </a:ext>
                </a:extLst>
              </p:cNvPr>
              <p:cNvSpPr txBox="1"/>
              <p:nvPr/>
            </p:nvSpPr>
            <p:spPr>
              <a:xfrm>
                <a:off x="1378842" y="3881227"/>
                <a:ext cx="1132490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hr-HR" sz="1000" b="0" i="1" smtClean="0">
                              <a:latin typeface="Cambria Math" panose="02040503050406030204" pitchFamily="18" charset="0"/>
                            </a:rPr>
                            <m:t>𝑠𝑜𝑙</m:t>
                          </m:r>
                          <m:r>
                            <a:rPr lang="hr-HR" sz="10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</m:sub>
                      </m:sSub>
                      <m:r>
                        <a:rPr lang="hr-HR" sz="1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hr-HR" sz="1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26.48 </m:t>
                      </m:r>
                      <m:r>
                        <a:rPr lang="hr-HR" sz="1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𝑚𝑁</m:t>
                      </m:r>
                      <m:r>
                        <a:rPr lang="hr-HR" sz="1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hr-HR" sz="1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GB" sz="1000" dirty="0"/>
              </a:p>
            </p:txBody>
          </p:sp>
        </mc:Choice>
        <mc:Fallback xmlns="">
          <p:sp>
            <p:nvSpPr>
              <p:cNvPr id="5" name="TekstniOkvir 4">
                <a:extLst>
                  <a:ext uri="{FF2B5EF4-FFF2-40B4-BE49-F238E27FC236}">
                    <a16:creationId xmlns:a16="http://schemas.microsoft.com/office/drawing/2014/main" id="{8A9F13C2-6163-4572-8C63-981F3D26CE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8842" y="3881227"/>
                <a:ext cx="1132490" cy="153888"/>
              </a:xfrm>
              <a:prstGeom prst="rect">
                <a:avLst/>
              </a:prstGeom>
              <a:blipFill>
                <a:blip r:embed="rId5"/>
                <a:stretch>
                  <a:fillRect l="-2151" t="-4000" r="-1613" b="-36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kstniOkvir 13">
                <a:extLst>
                  <a:ext uri="{FF2B5EF4-FFF2-40B4-BE49-F238E27FC236}">
                    <a16:creationId xmlns:a16="http://schemas.microsoft.com/office/drawing/2014/main" id="{7836C451-E7C0-446E-96EA-C28468200644}"/>
                  </a:ext>
                </a:extLst>
              </p:cNvPr>
              <p:cNvSpPr txBox="1"/>
              <p:nvPr/>
            </p:nvSpPr>
            <p:spPr>
              <a:xfrm>
                <a:off x="4235976" y="3750458"/>
                <a:ext cx="1132490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hr-HR" sz="1000" b="0" i="1" smtClean="0">
                              <a:latin typeface="Cambria Math" panose="02040503050406030204" pitchFamily="18" charset="0"/>
                            </a:rPr>
                            <m:t>𝑠𝑜𝑙</m:t>
                          </m:r>
                          <m:r>
                            <a:rPr lang="hr-HR" sz="10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</m:sub>
                      </m:sSub>
                      <m:r>
                        <a:rPr lang="hr-HR" sz="1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hr-HR" sz="1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24.23 </m:t>
                      </m:r>
                      <m:r>
                        <a:rPr lang="hr-HR" sz="1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𝑚𝑁</m:t>
                      </m:r>
                      <m:r>
                        <a:rPr lang="hr-HR" sz="1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hr-HR" sz="1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GB" sz="1000" dirty="0"/>
              </a:p>
            </p:txBody>
          </p:sp>
        </mc:Choice>
        <mc:Fallback xmlns="">
          <p:sp>
            <p:nvSpPr>
              <p:cNvPr id="14" name="TekstniOkvir 13">
                <a:extLst>
                  <a:ext uri="{FF2B5EF4-FFF2-40B4-BE49-F238E27FC236}">
                    <a16:creationId xmlns:a16="http://schemas.microsoft.com/office/drawing/2014/main" id="{7836C451-E7C0-446E-96EA-C284682006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5976" y="3750458"/>
                <a:ext cx="1132490" cy="153888"/>
              </a:xfrm>
              <a:prstGeom prst="rect">
                <a:avLst/>
              </a:prstGeom>
              <a:blipFill>
                <a:blip r:embed="rId6"/>
                <a:stretch>
                  <a:fillRect l="-2688" r="-1075" b="-36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Ravni poveznik 6">
            <a:extLst>
              <a:ext uri="{FF2B5EF4-FFF2-40B4-BE49-F238E27FC236}">
                <a16:creationId xmlns:a16="http://schemas.microsoft.com/office/drawing/2014/main" id="{5968AA21-CF75-4EE4-8274-8987CBC15F5C}"/>
              </a:ext>
            </a:extLst>
          </p:cNvPr>
          <p:cNvCxnSpPr>
            <a:cxnSpLocks/>
            <a:endCxn id="14" idx="0"/>
          </p:cNvCxnSpPr>
          <p:nvPr/>
        </p:nvCxnSpPr>
        <p:spPr>
          <a:xfrm>
            <a:off x="4652549" y="2843819"/>
            <a:ext cx="149672" cy="90663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avni poveznik 14">
            <a:extLst>
              <a:ext uri="{FF2B5EF4-FFF2-40B4-BE49-F238E27FC236}">
                <a16:creationId xmlns:a16="http://schemas.microsoft.com/office/drawing/2014/main" id="{0A5C0EC5-E28D-481F-957B-4D2DD56D4CAB}"/>
              </a:ext>
            </a:extLst>
          </p:cNvPr>
          <p:cNvCxnSpPr>
            <a:cxnSpLocks/>
            <a:stCxn id="5" idx="2"/>
          </p:cNvCxnSpPr>
          <p:nvPr/>
        </p:nvCxnSpPr>
        <p:spPr>
          <a:xfrm flipH="1">
            <a:off x="1200097" y="4035115"/>
            <a:ext cx="744990" cy="14705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4803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5" grpId="0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Slika 24">
            <a:extLst>
              <a:ext uri="{FF2B5EF4-FFF2-40B4-BE49-F238E27FC236}">
                <a16:creationId xmlns:a16="http://schemas.microsoft.com/office/drawing/2014/main" id="{06D3475D-655A-4A9D-BD74-9321D62A17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74"/>
          <a:stretch/>
        </p:blipFill>
        <p:spPr>
          <a:xfrm>
            <a:off x="414194" y="1646743"/>
            <a:ext cx="5537075" cy="4443013"/>
          </a:xfrm>
          <a:prstGeom prst="rect">
            <a:avLst/>
          </a:prstGeom>
        </p:spPr>
      </p:pic>
      <p:sp>
        <p:nvSpPr>
          <p:cNvPr id="3" name="Naslov 2">
            <a:extLst>
              <a:ext uri="{FF2B5EF4-FFF2-40B4-BE49-F238E27FC236}">
                <a16:creationId xmlns:a16="http://schemas.microsoft.com/office/drawing/2014/main" id="{16210FCA-D8B7-4C44-893B-5BA532A02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‘Daughter’ droplet area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kstniOkvir 12">
                <a:extLst>
                  <a:ext uri="{FF2B5EF4-FFF2-40B4-BE49-F238E27FC236}">
                    <a16:creationId xmlns:a16="http://schemas.microsoft.com/office/drawing/2014/main" id="{7EDC2BA7-F57F-4B4B-BE8C-4F30ABC50EE2}"/>
                  </a:ext>
                </a:extLst>
              </p:cNvPr>
              <p:cNvSpPr txBox="1"/>
              <p:nvPr/>
            </p:nvSpPr>
            <p:spPr>
              <a:xfrm>
                <a:off x="6588220" y="2437905"/>
                <a:ext cx="1206677" cy="7321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hr-HR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r>
                        <a:rPr lang="hr-HR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hr-HR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r-HR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r>
                            <a:rPr lang="hr-HR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13" name="TekstniOkvir 12">
                <a:extLst>
                  <a:ext uri="{FF2B5EF4-FFF2-40B4-BE49-F238E27FC236}">
                    <a16:creationId xmlns:a16="http://schemas.microsoft.com/office/drawing/2014/main" id="{7EDC2BA7-F57F-4B4B-BE8C-4F30ABC50E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8220" y="2437905"/>
                <a:ext cx="1206677" cy="73212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zervirano mjesto sadržaja 2">
            <a:extLst>
              <a:ext uri="{FF2B5EF4-FFF2-40B4-BE49-F238E27FC236}">
                <a16:creationId xmlns:a16="http://schemas.microsoft.com/office/drawing/2014/main" id="{155C1243-7F49-41BB-A96D-50BE37FB805D}"/>
              </a:ext>
            </a:extLst>
          </p:cNvPr>
          <p:cNvSpPr txBox="1">
            <a:spLocks/>
          </p:cNvSpPr>
          <p:nvPr/>
        </p:nvSpPr>
        <p:spPr>
          <a:xfrm>
            <a:off x="406336" y="6441055"/>
            <a:ext cx="8352928" cy="2964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/>
              <a:t>IYPT</a:t>
            </a:r>
            <a:r>
              <a:rPr lang="hr-HR" sz="1200" dirty="0"/>
              <a:t> 2022                                                                   </a:t>
            </a:r>
            <a:r>
              <a:rPr lang="hr-HR" sz="1200" i="1" dirty="0"/>
              <a:t>Droplet Explosion </a:t>
            </a:r>
            <a:r>
              <a:rPr lang="hr-HR" sz="1200" dirty="0"/>
              <a:t>– Analysis of Results                                                                             26</a:t>
            </a:r>
            <a:endParaRPr lang="en-GB" sz="1200" dirty="0"/>
          </a:p>
        </p:txBody>
      </p:sp>
      <p:cxnSp>
        <p:nvCxnSpPr>
          <p:cNvPr id="14" name="Ravni poveznik sa strelicom 13">
            <a:extLst>
              <a:ext uri="{FF2B5EF4-FFF2-40B4-BE49-F238E27FC236}">
                <a16:creationId xmlns:a16="http://schemas.microsoft.com/office/drawing/2014/main" id="{FFB9565E-FD57-4AEA-8C57-9DC03F554773}"/>
              </a:ext>
            </a:extLst>
          </p:cNvPr>
          <p:cNvCxnSpPr>
            <a:cxnSpLocks/>
          </p:cNvCxnSpPr>
          <p:nvPr/>
        </p:nvCxnSpPr>
        <p:spPr>
          <a:xfrm>
            <a:off x="1835696" y="3200028"/>
            <a:ext cx="1368152" cy="133644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Slika 22">
            <a:extLst>
              <a:ext uri="{FF2B5EF4-FFF2-40B4-BE49-F238E27FC236}">
                <a16:creationId xmlns:a16="http://schemas.microsoft.com/office/drawing/2014/main" id="{3F04175F-2BDD-46BD-BE6A-AFF31FAD5E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7166" y="3974471"/>
            <a:ext cx="2448783" cy="1915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552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id="{16210FCA-D8B7-4C44-893B-5BA532A02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‘Daughter’ droplet area</a:t>
            </a:r>
            <a:endParaRPr lang="en-GB" dirty="0"/>
          </a:p>
        </p:txBody>
      </p:sp>
      <p:sp>
        <p:nvSpPr>
          <p:cNvPr id="10" name="Rezervirano mjesto sadržaja 2">
            <a:extLst>
              <a:ext uri="{FF2B5EF4-FFF2-40B4-BE49-F238E27FC236}">
                <a16:creationId xmlns:a16="http://schemas.microsoft.com/office/drawing/2014/main" id="{155C1243-7F49-41BB-A96D-50BE37FB805D}"/>
              </a:ext>
            </a:extLst>
          </p:cNvPr>
          <p:cNvSpPr txBox="1">
            <a:spLocks/>
          </p:cNvSpPr>
          <p:nvPr/>
        </p:nvSpPr>
        <p:spPr>
          <a:xfrm>
            <a:off x="406336" y="6441055"/>
            <a:ext cx="8352928" cy="2964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/>
              <a:t>IYPT</a:t>
            </a:r>
            <a:r>
              <a:rPr lang="hr-HR" sz="1200" dirty="0"/>
              <a:t> 2022                                                                   </a:t>
            </a:r>
            <a:r>
              <a:rPr lang="hr-HR" sz="1200" i="1" dirty="0"/>
              <a:t>Droplet Explosion </a:t>
            </a:r>
            <a:r>
              <a:rPr lang="hr-HR" sz="1200" dirty="0"/>
              <a:t>– Analysis of Results                                                                             27</a:t>
            </a:r>
            <a:endParaRPr lang="en-GB" sz="1200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E90CBE54-0E22-49EA-94B7-DDC4B974D8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069" y="1423592"/>
            <a:ext cx="5355862" cy="483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238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id="{16210FCA-D8B7-4C44-893B-5BA532A02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Number and area</a:t>
            </a:r>
            <a:endParaRPr lang="en-GB" dirty="0"/>
          </a:p>
        </p:txBody>
      </p:sp>
      <p:sp>
        <p:nvSpPr>
          <p:cNvPr id="7" name="Rezervirano mjesto sadržaja 2">
            <a:extLst>
              <a:ext uri="{FF2B5EF4-FFF2-40B4-BE49-F238E27FC236}">
                <a16:creationId xmlns:a16="http://schemas.microsoft.com/office/drawing/2014/main" id="{380DA10D-D7F8-45D9-B316-F35467FBE3B9}"/>
              </a:ext>
            </a:extLst>
          </p:cNvPr>
          <p:cNvSpPr txBox="1">
            <a:spLocks/>
          </p:cNvSpPr>
          <p:nvPr/>
        </p:nvSpPr>
        <p:spPr>
          <a:xfrm>
            <a:off x="406336" y="6441055"/>
            <a:ext cx="8352928" cy="2964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/>
              <a:t>IYPT</a:t>
            </a:r>
            <a:r>
              <a:rPr lang="hr-HR" sz="1200" dirty="0"/>
              <a:t> 2022                                                                   </a:t>
            </a:r>
            <a:r>
              <a:rPr lang="hr-HR" sz="1200" i="1" dirty="0"/>
              <a:t>Droplet Explosion </a:t>
            </a:r>
            <a:r>
              <a:rPr lang="hr-HR" sz="1200" dirty="0"/>
              <a:t>– Analysis of Results                                                                             27</a:t>
            </a:r>
            <a:endParaRPr lang="en-GB" sz="1200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677FC0DD-3E20-4269-AB09-5F862A8B65A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53"/>
          <a:stretch/>
        </p:blipFill>
        <p:spPr>
          <a:xfrm>
            <a:off x="483837" y="1557696"/>
            <a:ext cx="5661768" cy="46796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kstniOkvir 7">
                <a:extLst>
                  <a:ext uri="{FF2B5EF4-FFF2-40B4-BE49-F238E27FC236}">
                    <a16:creationId xmlns:a16="http://schemas.microsoft.com/office/drawing/2014/main" id="{305C41C8-4858-4E04-AC22-17BF40B6961E}"/>
                  </a:ext>
                </a:extLst>
              </p:cNvPr>
              <p:cNvSpPr txBox="1"/>
              <p:nvPr/>
            </p:nvSpPr>
            <p:spPr>
              <a:xfrm>
                <a:off x="6401136" y="3268707"/>
                <a:ext cx="212167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r-HR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r-HR" sz="28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hr-HR" sz="2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hr-HR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hr-HR" sz="2800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hr-HR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hr-HR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r>
                        <a:rPr lang="hr-HR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hr-HR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8" name="TekstniOkvir 7">
                <a:extLst>
                  <a:ext uri="{FF2B5EF4-FFF2-40B4-BE49-F238E27FC236}">
                    <a16:creationId xmlns:a16="http://schemas.microsoft.com/office/drawing/2014/main" id="{305C41C8-4858-4E04-AC22-17BF40B696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1136" y="3268707"/>
                <a:ext cx="2121671" cy="4308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kstniOkvir 9">
                <a:extLst>
                  <a:ext uri="{FF2B5EF4-FFF2-40B4-BE49-F238E27FC236}">
                    <a16:creationId xmlns:a16="http://schemas.microsoft.com/office/drawing/2014/main" id="{859E1C1B-792B-442E-9AD4-09F59A08FF48}"/>
                  </a:ext>
                </a:extLst>
              </p:cNvPr>
              <p:cNvSpPr txBox="1"/>
              <p:nvPr/>
            </p:nvSpPr>
            <p:spPr>
              <a:xfrm>
                <a:off x="6787427" y="4141341"/>
                <a:ext cx="1349087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sz="2800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hr-HR" sz="2800" b="0" i="1" smtClean="0">
                          <a:latin typeface="Cambria Math" panose="02040503050406030204" pitchFamily="18" charset="0"/>
                        </a:rPr>
                        <m:t> ~</m:t>
                      </m:r>
                      <m:sSup>
                        <m:sSupPr>
                          <m:ctrlPr>
                            <a:rPr lang="hr-HR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hr-HR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hr-HR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hr-HR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10" name="TekstniOkvir 9">
                <a:extLst>
                  <a:ext uri="{FF2B5EF4-FFF2-40B4-BE49-F238E27FC236}">
                    <a16:creationId xmlns:a16="http://schemas.microsoft.com/office/drawing/2014/main" id="{859E1C1B-792B-442E-9AD4-09F59A08FF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7427" y="4141341"/>
                <a:ext cx="1349087" cy="430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Slika 11">
            <a:extLst>
              <a:ext uri="{FF2B5EF4-FFF2-40B4-BE49-F238E27FC236}">
                <a16:creationId xmlns:a16="http://schemas.microsoft.com/office/drawing/2014/main" id="{1B16875A-3C7E-4B77-B6FC-4699C89C5F9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60"/>
          <a:stretch/>
        </p:blipFill>
        <p:spPr>
          <a:xfrm>
            <a:off x="3476254" y="2373140"/>
            <a:ext cx="2213092" cy="187275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kstniOkvir 12">
                <a:extLst>
                  <a:ext uri="{FF2B5EF4-FFF2-40B4-BE49-F238E27FC236}">
                    <a16:creationId xmlns:a16="http://schemas.microsoft.com/office/drawing/2014/main" id="{69ADC647-C29C-4F83-BC5B-E2426A0DC26D}"/>
                  </a:ext>
                </a:extLst>
              </p:cNvPr>
              <p:cNvSpPr txBox="1"/>
              <p:nvPr/>
            </p:nvSpPr>
            <p:spPr>
              <a:xfrm>
                <a:off x="4091139" y="4316494"/>
                <a:ext cx="1454821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sz="12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hr-HR" sz="1200" b="0" i="1" smtClean="0">
                          <a:latin typeface="Cambria Math" panose="02040503050406030204" pitchFamily="18" charset="0"/>
                        </a:rPr>
                        <m:t>=−1,082</m:t>
                      </m:r>
                      <m:r>
                        <a:rPr lang="hr-HR" sz="12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hr-HR" sz="1200" b="0" i="1" smtClean="0">
                          <a:latin typeface="Cambria Math" panose="02040503050406030204" pitchFamily="18" charset="0"/>
                        </a:rPr>
                        <m:t>+2,466</m:t>
                      </m:r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13" name="TekstniOkvir 12">
                <a:extLst>
                  <a:ext uri="{FF2B5EF4-FFF2-40B4-BE49-F238E27FC236}">
                    <a16:creationId xmlns:a16="http://schemas.microsoft.com/office/drawing/2014/main" id="{69ADC647-C29C-4F83-BC5B-E2426A0DC2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1139" y="4316494"/>
                <a:ext cx="1454821" cy="184666"/>
              </a:xfrm>
              <a:prstGeom prst="rect">
                <a:avLst/>
              </a:prstGeom>
              <a:blipFill>
                <a:blip r:embed="rId6"/>
                <a:stretch>
                  <a:fillRect l="-2092" r="-2092" b="-2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kstniOkvir 13">
                <a:extLst>
                  <a:ext uri="{FF2B5EF4-FFF2-40B4-BE49-F238E27FC236}">
                    <a16:creationId xmlns:a16="http://schemas.microsoft.com/office/drawing/2014/main" id="{C25E31F1-DF3B-4232-9364-C4B35DE32F44}"/>
                  </a:ext>
                </a:extLst>
              </p:cNvPr>
              <p:cNvSpPr txBox="1"/>
              <p:nvPr/>
            </p:nvSpPr>
            <p:spPr>
              <a:xfrm>
                <a:off x="4348131" y="4630802"/>
                <a:ext cx="796820" cy="1692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11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hr-HR" sz="11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hr-HR" sz="11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hr-HR" sz="1100" b="0" i="1" smtClean="0">
                          <a:latin typeface="Cambria Math" panose="02040503050406030204" pitchFamily="18" charset="0"/>
                        </a:rPr>
                        <m:t>=0,8986</m:t>
                      </m:r>
                    </m:oMath>
                  </m:oMathPara>
                </a14:m>
                <a:endParaRPr lang="en-GB" sz="1100" dirty="0"/>
              </a:p>
            </p:txBody>
          </p:sp>
        </mc:Choice>
        <mc:Fallback xmlns="">
          <p:sp>
            <p:nvSpPr>
              <p:cNvPr id="14" name="TekstniOkvir 13">
                <a:extLst>
                  <a:ext uri="{FF2B5EF4-FFF2-40B4-BE49-F238E27FC236}">
                    <a16:creationId xmlns:a16="http://schemas.microsoft.com/office/drawing/2014/main" id="{C25E31F1-DF3B-4232-9364-C4B35DE32F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8131" y="4630802"/>
                <a:ext cx="796820" cy="169277"/>
              </a:xfrm>
              <a:prstGeom prst="rect">
                <a:avLst/>
              </a:prstGeom>
              <a:blipFill>
                <a:blip r:embed="rId7"/>
                <a:stretch>
                  <a:fillRect l="-3817" t="-3704" r="-3817" b="-111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89370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3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zervirano mjesto sadržaja 4"/>
          <p:cNvSpPr>
            <a:spLocks noGrp="1"/>
          </p:cNvSpPr>
          <p:nvPr>
            <p:ph idx="1"/>
          </p:nvPr>
        </p:nvSpPr>
        <p:spPr>
          <a:xfrm>
            <a:off x="451902" y="1312061"/>
            <a:ext cx="8352928" cy="3401729"/>
          </a:xfrm>
        </p:spPr>
        <p:txBody>
          <a:bodyPr/>
          <a:lstStyle/>
          <a:p>
            <a:pPr marL="0" indent="0">
              <a:lnSpc>
                <a:spcPct val="200000"/>
              </a:lnSpc>
              <a:buNone/>
            </a:pPr>
            <a:r>
              <a:rPr lang="en-GB" sz="2400" dirty="0"/>
              <a:t>When a drop of a water mixture (e.g. water-alcohol) is deposited on the surface of a hydrophobic liquid (e.g. vegetable oil), the resulting drop may sometimes fragment into smaller droplets. </a:t>
            </a:r>
          </a:p>
        </p:txBody>
      </p:sp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Problem description</a:t>
            </a:r>
            <a:endParaRPr lang="en-GB" dirty="0"/>
          </a:p>
        </p:txBody>
      </p:sp>
      <p:sp>
        <p:nvSpPr>
          <p:cNvPr id="7" name="Rezervirano mjesto sadržaja 2"/>
          <p:cNvSpPr txBox="1">
            <a:spLocks/>
          </p:cNvSpPr>
          <p:nvPr/>
        </p:nvSpPr>
        <p:spPr>
          <a:xfrm>
            <a:off x="406336" y="6441055"/>
            <a:ext cx="8352928" cy="2964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/>
              <a:t>IYPT</a:t>
            </a:r>
            <a:r>
              <a:rPr lang="hr-HR" sz="1200" dirty="0"/>
              <a:t> 2022                                                                   </a:t>
            </a:r>
            <a:r>
              <a:rPr lang="hr-HR" sz="1200" i="1" dirty="0"/>
              <a:t>Droplet Explosion </a:t>
            </a:r>
            <a:r>
              <a:rPr lang="hr-HR" sz="1200" dirty="0"/>
              <a:t>– Problem Description                                                                           3</a:t>
            </a:r>
            <a:endParaRPr lang="en-GB" sz="1200" dirty="0"/>
          </a:p>
        </p:txBody>
      </p:sp>
      <p:sp>
        <p:nvSpPr>
          <p:cNvPr id="8" name="Rezervirano mjesto sadržaja 2"/>
          <p:cNvSpPr txBox="1">
            <a:spLocks/>
          </p:cNvSpPr>
          <p:nvPr/>
        </p:nvSpPr>
        <p:spPr>
          <a:xfrm>
            <a:off x="451902" y="4867708"/>
            <a:ext cx="8189134" cy="14194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dirty="0"/>
              <a:t>1) </a:t>
            </a:r>
            <a:r>
              <a:rPr lang="hr-HR" sz="2400" dirty="0"/>
              <a:t>How does the droplet expand?</a:t>
            </a:r>
            <a:endParaRPr lang="en-GB" sz="2400" dirty="0"/>
          </a:p>
          <a:p>
            <a:pPr marL="0" indent="0">
              <a:buNone/>
            </a:pPr>
            <a:r>
              <a:rPr lang="hr-HR" sz="2400" dirty="0"/>
              <a:t>2) What causes the fragmentation of the droplet?</a:t>
            </a:r>
            <a:endParaRPr lang="en-GB" sz="2400" dirty="0"/>
          </a:p>
          <a:p>
            <a:pPr marL="0" indent="0">
              <a:buNone/>
            </a:pPr>
            <a:r>
              <a:rPr lang="en-GB" sz="2400" dirty="0"/>
              <a:t>3) </a:t>
            </a:r>
            <a:r>
              <a:rPr lang="hr-HR" sz="2400" dirty="0"/>
              <a:t>What parameters affect the fragmentation?</a:t>
            </a:r>
            <a:endParaRPr lang="en-GB" sz="2400" dirty="0"/>
          </a:p>
        </p:txBody>
      </p:sp>
      <p:sp>
        <p:nvSpPr>
          <p:cNvPr id="2" name="Zaobljeni pravokutnik 1"/>
          <p:cNvSpPr/>
          <p:nvPr/>
        </p:nvSpPr>
        <p:spPr>
          <a:xfrm>
            <a:off x="2301773" y="3082365"/>
            <a:ext cx="3240000" cy="3960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0" name="Zaobljeni pravokutnik 9"/>
          <p:cNvSpPr/>
          <p:nvPr/>
        </p:nvSpPr>
        <p:spPr>
          <a:xfrm>
            <a:off x="2877744" y="2349883"/>
            <a:ext cx="2414335" cy="3960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1" name="Zaobljeni pravokutnik 10"/>
          <p:cNvSpPr/>
          <p:nvPr/>
        </p:nvSpPr>
        <p:spPr>
          <a:xfrm>
            <a:off x="2699792" y="1610968"/>
            <a:ext cx="4320480" cy="3960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3" name="TekstniOkvir 2"/>
          <p:cNvSpPr txBox="1"/>
          <p:nvPr/>
        </p:nvSpPr>
        <p:spPr>
          <a:xfrm>
            <a:off x="3640251" y="1307493"/>
            <a:ext cx="1976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dirty="0">
                <a:solidFill>
                  <a:srgbClr val="FF0000"/>
                </a:solidFill>
              </a:rPr>
              <a:t>Binary mixture</a:t>
            </a:r>
            <a:endParaRPr lang="en-GB" sz="1600" dirty="0">
              <a:solidFill>
                <a:srgbClr val="FF0000"/>
              </a:solidFill>
            </a:endParaRPr>
          </a:p>
        </p:txBody>
      </p:sp>
      <p:sp>
        <p:nvSpPr>
          <p:cNvPr id="13" name="TekstniOkvir 12"/>
          <p:cNvSpPr txBox="1"/>
          <p:nvPr/>
        </p:nvSpPr>
        <p:spPr>
          <a:xfrm>
            <a:off x="2274878" y="2044656"/>
            <a:ext cx="36200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dirty="0">
                <a:solidFill>
                  <a:srgbClr val="FF0000"/>
                </a:solidFill>
              </a:rPr>
              <a:t>Hydrophobicity and surface tension</a:t>
            </a:r>
            <a:endParaRPr lang="en-GB" sz="1600" dirty="0">
              <a:solidFill>
                <a:srgbClr val="FF0000"/>
              </a:solidFill>
            </a:endParaRPr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id="{1174E34B-1114-4098-9C9A-FAF0A15CEB98}"/>
              </a:ext>
            </a:extLst>
          </p:cNvPr>
          <p:cNvSpPr txBox="1"/>
          <p:nvPr/>
        </p:nvSpPr>
        <p:spPr>
          <a:xfrm>
            <a:off x="3250777" y="2768422"/>
            <a:ext cx="13428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dirty="0">
                <a:solidFill>
                  <a:srgbClr val="FF0000"/>
                </a:solidFill>
              </a:rPr>
              <a:t>Instability</a:t>
            </a:r>
            <a:endParaRPr lang="en-GB" sz="1600" dirty="0">
              <a:solidFill>
                <a:srgbClr val="FF0000"/>
              </a:solidFill>
            </a:endParaRPr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id="{2332A766-AC00-4EBB-9C6D-5BE7DEF95EC7}"/>
              </a:ext>
            </a:extLst>
          </p:cNvPr>
          <p:cNvSpPr txBox="1"/>
          <p:nvPr/>
        </p:nvSpPr>
        <p:spPr>
          <a:xfrm>
            <a:off x="457382" y="3614353"/>
            <a:ext cx="7921010" cy="1143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/>
              <a:t>Investigate the parameters that affect the </a:t>
            </a:r>
            <a:r>
              <a:rPr lang="en-GB" sz="2400" dirty="0">
                <a:solidFill>
                  <a:srgbClr val="FF0000"/>
                </a:solidFill>
              </a:rPr>
              <a:t>fragmentation</a:t>
            </a:r>
            <a:r>
              <a:rPr lang="en-GB" sz="2400" dirty="0"/>
              <a:t> and the </a:t>
            </a:r>
            <a:r>
              <a:rPr lang="en-GB" sz="2400" dirty="0">
                <a:solidFill>
                  <a:srgbClr val="FF0000"/>
                </a:solidFill>
              </a:rPr>
              <a:t>size of the final droplets</a:t>
            </a:r>
            <a:r>
              <a:rPr lang="en-GB" sz="2400" dirty="0"/>
              <a:t>.</a:t>
            </a:r>
          </a:p>
        </p:txBody>
      </p:sp>
      <p:pic>
        <p:nvPicPr>
          <p:cNvPr id="12" name="Slika 11">
            <a:extLst>
              <a:ext uri="{FF2B5EF4-FFF2-40B4-BE49-F238E27FC236}">
                <a16:creationId xmlns:a16="http://schemas.microsoft.com/office/drawing/2014/main" id="{A037FC51-6530-4EED-878F-0C75B79DC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189" y="1572623"/>
            <a:ext cx="3005040" cy="306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833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2" grpId="0" animBg="1"/>
      <p:bldP spid="10" grpId="0" animBg="1"/>
      <p:bldP spid="11" grpId="0" animBg="1"/>
      <p:bldP spid="3" grpId="0"/>
      <p:bldP spid="13" grpId="0"/>
      <p:bldP spid="14" grpId="0"/>
      <p:bldP spid="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Naslov 2">
                <a:extLst>
                  <a:ext uri="{FF2B5EF4-FFF2-40B4-BE49-F238E27FC236}">
                    <a16:creationId xmlns:a16="http://schemas.microsoft.com/office/drawing/2014/main" id="{16210FCA-D8B7-4C44-893B-5BA532A02E4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hr-HR" dirty="0"/>
                  <a:t>Different alcohols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r-H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r-H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hr-HR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hr-HR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hr-HR" b="0" i="1" smtClean="0">
                        <a:latin typeface="Cambria Math" panose="02040503050406030204" pitchFamily="18" charset="0"/>
                      </a:rPr>
                      <m:t>8</m:t>
                    </m:r>
                    <m:r>
                      <a:rPr lang="hr-HR" i="1">
                        <a:latin typeface="Cambria Math" panose="02040503050406030204" pitchFamily="18" charset="0"/>
                      </a:rPr>
                      <m:t>0%)</m:t>
                    </m:r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" name="Naslov 2">
                <a:extLst>
                  <a:ext uri="{FF2B5EF4-FFF2-40B4-BE49-F238E27FC236}">
                    <a16:creationId xmlns:a16="http://schemas.microsoft.com/office/drawing/2014/main" id="{16210FCA-D8B7-4C44-893B-5BA532A02E4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963" b="-909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zervirano mjesto sadržaja 2">
            <a:extLst>
              <a:ext uri="{FF2B5EF4-FFF2-40B4-BE49-F238E27FC236}">
                <a16:creationId xmlns:a16="http://schemas.microsoft.com/office/drawing/2014/main" id="{A70D6EC5-61FB-4EEA-BD63-E235A32BF3C2}"/>
              </a:ext>
            </a:extLst>
          </p:cNvPr>
          <p:cNvSpPr txBox="1">
            <a:spLocks/>
          </p:cNvSpPr>
          <p:nvPr/>
        </p:nvSpPr>
        <p:spPr>
          <a:xfrm>
            <a:off x="406336" y="6441055"/>
            <a:ext cx="8352928" cy="2964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/>
              <a:t>IYPT</a:t>
            </a:r>
            <a:r>
              <a:rPr lang="hr-HR" sz="1200" dirty="0"/>
              <a:t> 2022                                                                   </a:t>
            </a:r>
            <a:r>
              <a:rPr lang="hr-HR" sz="1200" i="1" dirty="0"/>
              <a:t>Droplet Explosion </a:t>
            </a:r>
            <a:r>
              <a:rPr lang="hr-HR" sz="1200" dirty="0"/>
              <a:t>– Analysis of Results                                                                             28</a:t>
            </a:r>
            <a:endParaRPr lang="en-GB" sz="1200" dirty="0"/>
          </a:p>
        </p:txBody>
      </p:sp>
      <p:pic>
        <p:nvPicPr>
          <p:cNvPr id="13" name="Slika 12">
            <a:extLst>
              <a:ext uri="{FF2B5EF4-FFF2-40B4-BE49-F238E27FC236}">
                <a16:creationId xmlns:a16="http://schemas.microsoft.com/office/drawing/2014/main" id="{1AFD7192-132A-4A87-BC99-F61891BEEF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372" y="3930992"/>
            <a:ext cx="2224288" cy="2136891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DACACCBB-862C-4C85-A8D8-B2C9725DA5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400" y="1760091"/>
            <a:ext cx="2166083" cy="1984315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6AC8914C-8CEB-4693-93C1-BEAEEF95AC9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8" b="8719"/>
          <a:stretch/>
        </p:blipFill>
        <p:spPr>
          <a:xfrm>
            <a:off x="485343" y="1524669"/>
            <a:ext cx="5678335" cy="4742525"/>
          </a:xfrm>
          <a:prstGeom prst="rect">
            <a:avLst/>
          </a:prstGeom>
        </p:spPr>
      </p:pic>
      <p:graphicFrame>
        <p:nvGraphicFramePr>
          <p:cNvPr id="5" name="Tablica 5">
            <a:extLst>
              <a:ext uri="{FF2B5EF4-FFF2-40B4-BE49-F238E27FC236}">
                <a16:creationId xmlns:a16="http://schemas.microsoft.com/office/drawing/2014/main" id="{D64CC14B-1D25-4608-A7D5-1F17F66CAA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0199222"/>
              </p:ext>
            </p:extLst>
          </p:nvPr>
        </p:nvGraphicFramePr>
        <p:xfrm>
          <a:off x="1403648" y="2385028"/>
          <a:ext cx="2088000" cy="792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2088">
                  <a:extLst>
                    <a:ext uri="{9D8B030D-6E8A-4147-A177-3AD203B41FA5}">
                      <a16:colId xmlns:a16="http://schemas.microsoft.com/office/drawing/2014/main" val="1638885505"/>
                    </a:ext>
                  </a:extLst>
                </a:gridCol>
                <a:gridCol w="1295912">
                  <a:extLst>
                    <a:ext uri="{9D8B030D-6E8A-4147-A177-3AD203B41FA5}">
                      <a16:colId xmlns:a16="http://schemas.microsoft.com/office/drawing/2014/main" val="3689649277"/>
                    </a:ext>
                  </a:extLst>
                </a:gridCol>
              </a:tblGrid>
              <a:tr h="264000">
                <a:tc>
                  <a:txBody>
                    <a:bodyPr/>
                    <a:lstStyle/>
                    <a:p>
                      <a:pPr algn="ctr"/>
                      <a:r>
                        <a:rPr lang="hr-HR" sz="1000" dirty="0"/>
                        <a:t>Methanol</a:t>
                      </a:r>
                      <a:endParaRPr lang="en-GB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000" dirty="0"/>
                        <a:t>25.98 mN/m</a:t>
                      </a:r>
                      <a:endParaRPr lang="en-GB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52886"/>
                  </a:ext>
                </a:extLst>
              </a:tr>
              <a:tr h="264000">
                <a:tc>
                  <a:txBody>
                    <a:bodyPr/>
                    <a:lstStyle/>
                    <a:p>
                      <a:pPr algn="ctr"/>
                      <a:r>
                        <a:rPr lang="hr-HR" sz="1000" dirty="0"/>
                        <a:t>Ethanol</a:t>
                      </a:r>
                      <a:endParaRPr lang="en-GB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000" dirty="0"/>
                        <a:t>25.32 mN/m</a:t>
                      </a:r>
                      <a:endParaRPr lang="en-GB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1521319"/>
                  </a:ext>
                </a:extLst>
              </a:tr>
              <a:tr h="264000">
                <a:tc>
                  <a:txBody>
                    <a:bodyPr/>
                    <a:lstStyle/>
                    <a:p>
                      <a:pPr algn="ctr"/>
                      <a:r>
                        <a:rPr lang="hr-HR" sz="1000" dirty="0"/>
                        <a:t>IPA</a:t>
                      </a:r>
                      <a:endParaRPr lang="en-GB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000" dirty="0"/>
                        <a:t>23.21 mN/m</a:t>
                      </a:r>
                      <a:endParaRPr lang="en-GB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7837965"/>
                  </a:ext>
                </a:extLst>
              </a:tr>
            </a:tbl>
          </a:graphicData>
        </a:graphic>
      </p:graphicFrame>
      <p:cxnSp>
        <p:nvCxnSpPr>
          <p:cNvPr id="8" name="Ravni poveznik sa strelicom 7">
            <a:extLst>
              <a:ext uri="{FF2B5EF4-FFF2-40B4-BE49-F238E27FC236}">
                <a16:creationId xmlns:a16="http://schemas.microsoft.com/office/drawing/2014/main" id="{272F4A8B-E5C8-4F30-9EDC-B4030A33B1CB}"/>
              </a:ext>
            </a:extLst>
          </p:cNvPr>
          <p:cNvCxnSpPr>
            <a:cxnSpLocks/>
          </p:cNvCxnSpPr>
          <p:nvPr/>
        </p:nvCxnSpPr>
        <p:spPr>
          <a:xfrm flipV="1">
            <a:off x="2555776" y="2752248"/>
            <a:ext cx="1800200" cy="252028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079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id="{16210FCA-D8B7-4C44-893B-5BA532A02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Regularity of fragmentation</a:t>
            </a:r>
            <a:endParaRPr lang="en-GB" dirty="0"/>
          </a:p>
        </p:txBody>
      </p:sp>
      <p:pic>
        <p:nvPicPr>
          <p:cNvPr id="4" name="Slika 3" descr="Slika na kojoj se prikazuje šalica, na zatvorenom, posuđe&#10;&#10;Opis je automatski generiran">
            <a:extLst>
              <a:ext uri="{FF2B5EF4-FFF2-40B4-BE49-F238E27FC236}">
                <a16:creationId xmlns:a16="http://schemas.microsoft.com/office/drawing/2014/main" id="{A084E30D-B735-4F6E-AE4F-48BCE108D6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5" t="16109" r="16915" b="13016"/>
          <a:stretch/>
        </p:blipFill>
        <p:spPr>
          <a:xfrm>
            <a:off x="683568" y="1731476"/>
            <a:ext cx="4081544" cy="3904086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91E36985-3685-4860-B069-9ED450FF84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l="14174" t="5999" r="37675" b="4800"/>
          <a:stretch/>
        </p:blipFill>
        <p:spPr>
          <a:xfrm>
            <a:off x="5267571" y="2046867"/>
            <a:ext cx="3529153" cy="3677556"/>
          </a:xfrm>
          <a:prstGeom prst="ellipse">
            <a:avLst/>
          </a:prstGeom>
        </p:spPr>
      </p:pic>
      <p:sp>
        <p:nvSpPr>
          <p:cNvPr id="7" name="Rezervirano mjesto sadržaja 2">
            <a:extLst>
              <a:ext uri="{FF2B5EF4-FFF2-40B4-BE49-F238E27FC236}">
                <a16:creationId xmlns:a16="http://schemas.microsoft.com/office/drawing/2014/main" id="{380DA10D-D7F8-45D9-B316-F35467FBE3B9}"/>
              </a:ext>
            </a:extLst>
          </p:cNvPr>
          <p:cNvSpPr txBox="1">
            <a:spLocks/>
          </p:cNvSpPr>
          <p:nvPr/>
        </p:nvSpPr>
        <p:spPr>
          <a:xfrm>
            <a:off x="406336" y="6441055"/>
            <a:ext cx="8352928" cy="2964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/>
              <a:t>IYPT</a:t>
            </a:r>
            <a:r>
              <a:rPr lang="hr-HR" sz="1200" dirty="0"/>
              <a:t> 2022                                                                   </a:t>
            </a:r>
            <a:r>
              <a:rPr lang="hr-HR" sz="1200" i="1" dirty="0"/>
              <a:t>Droplet Explosion </a:t>
            </a:r>
            <a:r>
              <a:rPr lang="hr-HR" sz="1200" dirty="0"/>
              <a:t>– Analysis of Results                                                                             29</a:t>
            </a:r>
            <a:endParaRPr lang="en-GB" sz="1200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EC492B44-B34C-4568-8B49-836B0A01B5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44" y="1731476"/>
            <a:ext cx="4584003" cy="413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28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 3"/>
          <p:cNvSpPr/>
          <p:nvPr/>
        </p:nvSpPr>
        <p:spPr>
          <a:xfrm>
            <a:off x="0" y="-8276"/>
            <a:ext cx="9144000" cy="1350000"/>
          </a:xfrm>
          <a:prstGeom prst="rect">
            <a:avLst/>
          </a:prstGeom>
          <a:solidFill>
            <a:srgbClr val="8610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aphicFrame>
        <p:nvGraphicFramePr>
          <p:cNvPr id="6" name="Rezervirano mjesto sadržaja 5"/>
          <p:cNvGraphicFramePr>
            <a:graphicFrameLocks noGrp="1"/>
          </p:cNvGraphicFramePr>
          <p:nvPr>
            <p:ph idx="1"/>
          </p:nvPr>
        </p:nvGraphicFramePr>
        <p:xfrm>
          <a:off x="438150" y="1484313"/>
          <a:ext cx="8229600" cy="51850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Naslov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dirty="0">
                <a:solidFill>
                  <a:schemeClr val="bg1"/>
                </a:solidFill>
              </a:rPr>
              <a:t>Table of Contents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7534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dirty="0"/>
              <a:t>Conclusion</a:t>
            </a:r>
            <a:endParaRPr lang="en-GB" dirty="0"/>
          </a:p>
        </p:txBody>
      </p:sp>
      <p:sp>
        <p:nvSpPr>
          <p:cNvPr id="6" name="Rezervirano mjesto sadržaja 1"/>
          <p:cNvSpPr txBox="1">
            <a:spLocks/>
          </p:cNvSpPr>
          <p:nvPr/>
        </p:nvSpPr>
        <p:spPr>
          <a:xfrm>
            <a:off x="467544" y="1340961"/>
            <a:ext cx="8424936" cy="51125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65760" indent="-3657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77240" indent="-3657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"/>
              <a:defRPr sz="2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3657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508760" indent="-32004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-32004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4884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6888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892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r>
              <a:rPr lang="hr-HR" sz="2000" u="sng" dirty="0"/>
              <a:t>Theoretical model</a:t>
            </a:r>
            <a:r>
              <a:rPr lang="en-GB" sz="2000" u="sng" dirty="0"/>
              <a:t>:</a:t>
            </a:r>
          </a:p>
          <a:p>
            <a:pPr algn="just"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hr-HR" sz="1800" dirty="0"/>
              <a:t>Gradient of temperature and concentration</a:t>
            </a:r>
            <a:endParaRPr lang="en-GB" sz="1800" dirty="0"/>
          </a:p>
          <a:p>
            <a:pPr algn="just"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hr-HR" sz="1800" dirty="0"/>
              <a:t>Surface tension gradient -&gt; Marangoni stress</a:t>
            </a:r>
          </a:p>
          <a:p>
            <a:pPr algn="just"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hr-HR" sz="1800" dirty="0"/>
              <a:t>Speed of droplet expansion</a:t>
            </a:r>
            <a:endParaRPr lang="en-GB" sz="1800" dirty="0"/>
          </a:p>
          <a:p>
            <a:pPr algn="just"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hr-HR" sz="1800" dirty="0"/>
              <a:t>Boundary instabilities  and Young-Laplace equation</a:t>
            </a:r>
            <a:endParaRPr lang="en-GB" sz="1800" dirty="0"/>
          </a:p>
          <a:p>
            <a:pPr algn="just"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endParaRPr lang="en-GB" sz="700" dirty="0"/>
          </a:p>
          <a:p>
            <a:pPr marL="0" indent="0" algn="just">
              <a:lnSpc>
                <a:spcPct val="150000"/>
              </a:lnSpc>
              <a:buClrTx/>
              <a:buNone/>
            </a:pPr>
            <a:r>
              <a:rPr lang="en-GB" sz="2000" u="sng" dirty="0"/>
              <a:t>Experimental results:</a:t>
            </a:r>
          </a:p>
          <a:p>
            <a:pPr algn="just"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hr-HR" sz="1800" dirty="0"/>
              <a:t>Maximal radius          good qualitative congurence</a:t>
            </a:r>
            <a:endParaRPr lang="en-GB" sz="1800" dirty="0"/>
          </a:p>
          <a:p>
            <a:pPr algn="just"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hr-HR" sz="1800" dirty="0"/>
              <a:t>Effects of alcohol concetration on fragmentation (fingering, droplet size and area)</a:t>
            </a:r>
          </a:p>
          <a:p>
            <a:pPr algn="just"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hr-HR" sz="1800" dirty="0"/>
              <a:t>Tested for various alcohols (methanol, ethanol, IPA)</a:t>
            </a:r>
          </a:p>
          <a:p>
            <a:pPr algn="just"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hr-HR" sz="1800" dirty="0"/>
              <a:t>Analised the regularity of fragmentation</a:t>
            </a:r>
            <a:endParaRPr lang="en-GB" sz="1800" dirty="0"/>
          </a:p>
          <a:p>
            <a:pPr marL="0" indent="0" algn="just">
              <a:lnSpc>
                <a:spcPct val="150000"/>
              </a:lnSpc>
              <a:buNone/>
            </a:pPr>
            <a:endParaRPr lang="hr-HR" sz="500" dirty="0"/>
          </a:p>
        </p:txBody>
      </p:sp>
      <p:cxnSp>
        <p:nvCxnSpPr>
          <p:cNvPr id="7" name="Ravni poveznik sa strelicom 6">
            <a:extLst>
              <a:ext uri="{FF2B5EF4-FFF2-40B4-BE49-F238E27FC236}">
                <a16:creationId xmlns:a16="http://schemas.microsoft.com/office/drawing/2014/main" id="{DFFAACE8-DEA3-4086-8D3F-9B459F39131D}"/>
              </a:ext>
            </a:extLst>
          </p:cNvPr>
          <p:cNvCxnSpPr>
            <a:cxnSpLocks/>
          </p:cNvCxnSpPr>
          <p:nvPr/>
        </p:nvCxnSpPr>
        <p:spPr>
          <a:xfrm>
            <a:off x="2456585" y="4725144"/>
            <a:ext cx="288032" cy="0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Rezervirano mjesto sadržaja 2">
            <a:extLst>
              <a:ext uri="{FF2B5EF4-FFF2-40B4-BE49-F238E27FC236}">
                <a16:creationId xmlns:a16="http://schemas.microsoft.com/office/drawing/2014/main" id="{9D393119-CFB6-4546-AA00-97B867C99818}"/>
              </a:ext>
            </a:extLst>
          </p:cNvPr>
          <p:cNvSpPr txBox="1">
            <a:spLocks/>
          </p:cNvSpPr>
          <p:nvPr/>
        </p:nvSpPr>
        <p:spPr>
          <a:xfrm>
            <a:off x="406336" y="6441055"/>
            <a:ext cx="8352928" cy="2964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/>
              <a:t>IYPT</a:t>
            </a:r>
            <a:r>
              <a:rPr lang="hr-HR" sz="1200" dirty="0"/>
              <a:t> 2022                                                                   </a:t>
            </a:r>
            <a:r>
              <a:rPr lang="hr-HR" sz="1200" i="1" dirty="0"/>
              <a:t>Droplet Explosion </a:t>
            </a:r>
            <a:r>
              <a:rPr lang="hr-HR" sz="1200" dirty="0"/>
              <a:t>– Conclusions                                                                                        29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4022606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dirty="0"/>
              <a:t>Literature</a:t>
            </a:r>
            <a:endParaRPr lang="en-GB" dirty="0"/>
          </a:p>
        </p:txBody>
      </p:sp>
      <p:sp>
        <p:nvSpPr>
          <p:cNvPr id="6" name="Rezervirano mjesto sadržaja 1"/>
          <p:cNvSpPr txBox="1">
            <a:spLocks/>
          </p:cNvSpPr>
          <p:nvPr/>
        </p:nvSpPr>
        <p:spPr>
          <a:xfrm>
            <a:off x="457200" y="1628800"/>
            <a:ext cx="8424936" cy="46569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65760" indent="-3657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77240" indent="-3657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"/>
              <a:defRPr sz="2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3657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508760" indent="-32004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-32004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4884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6888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892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Clr>
                <a:schemeClr val="accent2">
                  <a:lumMod val="75000"/>
                </a:schemeClr>
              </a:buClr>
            </a:pPr>
            <a:r>
              <a:rPr lang="hr-HR" sz="1300" dirty="0"/>
              <a:t>Paić, M. (1997).</a:t>
            </a:r>
            <a:r>
              <a:rPr lang="hr-HR" sz="1300" i="1" dirty="0"/>
              <a:t> Gibanja, sile, valovi</a:t>
            </a:r>
            <a:r>
              <a:rPr lang="hr-HR" sz="1300" dirty="0"/>
              <a:t> (str. 391 – 393.), Zagreb, Hrvatska: Školska knjiga </a:t>
            </a:r>
          </a:p>
          <a:p>
            <a:pPr lvl="0">
              <a:buClr>
                <a:schemeClr val="accent2">
                  <a:lumMod val="75000"/>
                </a:schemeClr>
              </a:buClr>
            </a:pPr>
            <a:r>
              <a:rPr lang="hr-HR" sz="1300" dirty="0"/>
              <a:t>Bozorgmehr, B. and Murray, B. T. (2021). </a:t>
            </a:r>
            <a:r>
              <a:rPr lang="hr-HR" sz="1300" i="1" dirty="0"/>
              <a:t>Numerical Simulation of Evaporation of Ethanol–Water Mixture Droplets on Isothermal and Heated Substrates</a:t>
            </a:r>
            <a:r>
              <a:rPr lang="hr-HR" sz="1300" dirty="0"/>
              <a:t>, ACS Omega 6(19)</a:t>
            </a:r>
          </a:p>
          <a:p>
            <a:pPr lvl="0">
              <a:buClr>
                <a:schemeClr val="accent2">
                  <a:lumMod val="75000"/>
                </a:schemeClr>
              </a:buClr>
            </a:pPr>
            <a:r>
              <a:rPr lang="hr-HR" sz="1300" dirty="0"/>
              <a:t>Keiser L. et al (2017). </a:t>
            </a:r>
            <a:r>
              <a:rPr lang="hr-HR" sz="1300" i="1" dirty="0"/>
              <a:t>Marangoni Bursting: Evaporation-Induced Emulsification of Binary Mixtures on a Liquid Layer</a:t>
            </a:r>
            <a:r>
              <a:rPr lang="hr-HR" sz="1300" dirty="0"/>
              <a:t>, Phys. Rev. Lett. 118</a:t>
            </a:r>
          </a:p>
          <a:p>
            <a:pPr lvl="0">
              <a:buClr>
                <a:schemeClr val="accent2">
                  <a:lumMod val="75000"/>
                </a:schemeClr>
              </a:buClr>
            </a:pPr>
            <a:r>
              <a:rPr lang="hr-HR" sz="1300" dirty="0"/>
              <a:t>Rowlinson, J.S.; Widom, B. (1982). </a:t>
            </a:r>
            <a:r>
              <a:rPr lang="hr-HR" sz="1300" i="1" dirty="0"/>
              <a:t>Molecular Theory of Capillarity</a:t>
            </a:r>
            <a:r>
              <a:rPr lang="hr-HR" sz="1300" dirty="0"/>
              <a:t>., Oxford, UK: Clarendon Press.</a:t>
            </a:r>
          </a:p>
          <a:p>
            <a:pPr lvl="0">
              <a:buClr>
                <a:schemeClr val="accent2">
                  <a:lumMod val="75000"/>
                </a:schemeClr>
              </a:buClr>
            </a:pPr>
            <a:r>
              <a:rPr lang="hr-HR" sz="1300" dirty="0"/>
              <a:t>COMSOL Microfluidics Module User’s Guide v. 5.2. COMSOL Multiphysics: COMSOL AB; Stockholm, Sweden, 2016</a:t>
            </a:r>
          </a:p>
          <a:p>
            <a:pPr lvl="0">
              <a:buClr>
                <a:schemeClr val="accent2">
                  <a:lumMod val="75000"/>
                </a:schemeClr>
              </a:buClr>
            </a:pPr>
            <a:r>
              <a:rPr lang="hr-HR" sz="1300" dirty="0"/>
              <a:t>Vazquez, G.; Alvarez, E.; Navaza, J. M. (1995). </a:t>
            </a:r>
            <a:r>
              <a:rPr lang="hr-HR" sz="1300" i="1" dirty="0"/>
              <a:t>Surface tension of alcohol + water from 20 to 50. degrees C.,</a:t>
            </a:r>
            <a:r>
              <a:rPr lang="hr-HR" sz="1300" dirty="0"/>
              <a:t> J. Chem. Eng. Data 40</a:t>
            </a:r>
          </a:p>
          <a:p>
            <a:pPr lvl="0">
              <a:buClr>
                <a:schemeClr val="accent2">
                  <a:lumMod val="75000"/>
                </a:schemeClr>
              </a:buClr>
            </a:pPr>
            <a:r>
              <a:rPr lang="hr-HR" sz="1300" dirty="0"/>
              <a:t>Wang, J.-F.; Li, C.-X.; Wang, Z.-H.; Li, Z.-J.; Jiang, Y.-B. (2007). </a:t>
            </a:r>
            <a:r>
              <a:rPr lang="hr-HR" sz="1300" i="1" dirty="0"/>
              <a:t>Vapor pressure measurement for water, methanol, ethanol, and their binary mixtures in the presence of an ionic liquid 1-ethyl-3-methylimidazolium dimethylphosphate</a:t>
            </a:r>
            <a:r>
              <a:rPr lang="hr-HR" sz="1300" dirty="0"/>
              <a:t>., Fluid Phase Equilib. 255</a:t>
            </a:r>
          </a:p>
          <a:p>
            <a:pPr lvl="0">
              <a:buClr>
                <a:schemeClr val="accent2">
                  <a:lumMod val="75000"/>
                </a:schemeClr>
              </a:buClr>
            </a:pPr>
            <a:r>
              <a:rPr lang="hr-HR" sz="1300" dirty="0"/>
              <a:t>Thomson, G. W. (1946). </a:t>
            </a:r>
            <a:r>
              <a:rPr lang="hr-HR" sz="1300" i="1" dirty="0"/>
              <a:t>The Antoine equation for vapor-pressure data</a:t>
            </a:r>
            <a:r>
              <a:rPr lang="hr-HR" sz="1300" dirty="0"/>
              <a:t>. Chem. Rev. 38</a:t>
            </a:r>
          </a:p>
          <a:p>
            <a:pPr lvl="0">
              <a:buClr>
                <a:schemeClr val="accent2">
                  <a:lumMod val="75000"/>
                </a:schemeClr>
              </a:buClr>
            </a:pPr>
            <a:r>
              <a:rPr lang="hr-HR" sz="1300" dirty="0"/>
              <a:t>Bergman T. L., Lavine A. S., Incropera F. P. (2011). </a:t>
            </a:r>
            <a:r>
              <a:rPr lang="hr-HR" sz="1300" i="1" dirty="0"/>
              <a:t>Fundamentals of Heat and Mass Transfer, 7th Edition</a:t>
            </a:r>
            <a:r>
              <a:rPr lang="hr-HR" sz="1300" dirty="0"/>
              <a:t>, Hobokden, SAD: John Wiley &amp; Sons, Inc.</a:t>
            </a:r>
          </a:p>
          <a:p>
            <a:pPr lvl="0">
              <a:buClr>
                <a:schemeClr val="accent2">
                  <a:lumMod val="75000"/>
                </a:schemeClr>
              </a:buClr>
            </a:pPr>
            <a:r>
              <a:rPr lang="hr-HR" sz="1300" dirty="0"/>
              <a:t>Hu, H.; Larson, R. G. (2005). </a:t>
            </a:r>
            <a:r>
              <a:rPr lang="hr-HR" sz="1300" i="1" dirty="0"/>
              <a:t>Analysis of the effects of Marangoni stresses on the microflow in an evaporating sessile droplet</a:t>
            </a:r>
            <a:r>
              <a:rPr lang="hr-HR" sz="1300" dirty="0"/>
              <a:t>., Langmuir 21</a:t>
            </a:r>
          </a:p>
          <a:p>
            <a:pPr lvl="0">
              <a:buClr>
                <a:schemeClr val="accent2">
                  <a:lumMod val="75000"/>
                </a:schemeClr>
              </a:buClr>
            </a:pPr>
            <a:r>
              <a:rPr lang="hr-HR" sz="1300" dirty="0"/>
              <a:t>Popov Y. O. (2005). </a:t>
            </a:r>
            <a:r>
              <a:rPr lang="hr-HR" sz="1300" i="1" dirty="0"/>
              <a:t>Evaporative deposition patterns: Spatial dimensions of the deposit</a:t>
            </a:r>
            <a:r>
              <a:rPr lang="hr-HR" sz="1300" dirty="0"/>
              <a:t>, Phys. Rev. E. 71</a:t>
            </a:r>
          </a:p>
          <a:p>
            <a:pPr lvl="0">
              <a:buClr>
                <a:schemeClr val="accent2">
                  <a:lumMod val="75000"/>
                </a:schemeClr>
              </a:buClr>
            </a:pPr>
            <a:r>
              <a:rPr lang="hr-HR" sz="1300" dirty="0"/>
              <a:t>Nikolov A. D. et al (2002). </a:t>
            </a:r>
            <a:r>
              <a:rPr lang="hr-HR" sz="1300" i="1" dirty="0"/>
              <a:t>Superspreading driven by Marangoni flow</a:t>
            </a:r>
            <a:r>
              <a:rPr lang="hr-HR" sz="1300" dirty="0"/>
              <a:t>, Adv. in Col. and Int. Sci. 96</a:t>
            </a:r>
          </a:p>
          <a:p>
            <a:pPr lvl="0">
              <a:buClr>
                <a:schemeClr val="accent2">
                  <a:lumMod val="75000"/>
                </a:schemeClr>
              </a:buClr>
            </a:pPr>
            <a:r>
              <a:rPr lang="hr-HR" sz="1300" dirty="0"/>
              <a:t>Levich B., Krylov V., (1969). </a:t>
            </a:r>
            <a:r>
              <a:rPr lang="hr-HR" sz="1300" i="1" dirty="0"/>
              <a:t>Явления, вызванные поверхностным натяжением</a:t>
            </a:r>
            <a:r>
              <a:rPr lang="hr-HR" sz="1300" dirty="0"/>
              <a:t> Ann. Rev. Fluid Mech. 1</a:t>
            </a:r>
          </a:p>
        </p:txBody>
      </p:sp>
      <p:sp>
        <p:nvSpPr>
          <p:cNvPr id="5" name="Rezervirano mjesto sadržaja 2">
            <a:extLst>
              <a:ext uri="{FF2B5EF4-FFF2-40B4-BE49-F238E27FC236}">
                <a16:creationId xmlns:a16="http://schemas.microsoft.com/office/drawing/2014/main" id="{E95B3C90-4448-414E-AC22-804FFF24784E}"/>
              </a:ext>
            </a:extLst>
          </p:cNvPr>
          <p:cNvSpPr txBox="1">
            <a:spLocks/>
          </p:cNvSpPr>
          <p:nvPr/>
        </p:nvSpPr>
        <p:spPr>
          <a:xfrm>
            <a:off x="406336" y="6441055"/>
            <a:ext cx="8352928" cy="2964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/>
              <a:t>IYPT</a:t>
            </a:r>
            <a:r>
              <a:rPr lang="hr-HR" sz="1200" dirty="0"/>
              <a:t> 2022                                                                   </a:t>
            </a:r>
            <a:r>
              <a:rPr lang="hr-HR" sz="1200" i="1" dirty="0"/>
              <a:t>Droplet Explosion </a:t>
            </a:r>
            <a:r>
              <a:rPr lang="hr-HR" sz="1200" dirty="0"/>
              <a:t>– Conclusions                                                                                        30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559501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utnik 4"/>
          <p:cNvSpPr/>
          <p:nvPr/>
        </p:nvSpPr>
        <p:spPr>
          <a:xfrm>
            <a:off x="-9527" y="0"/>
            <a:ext cx="9165600" cy="4509120"/>
          </a:xfrm>
          <a:prstGeom prst="rect">
            <a:avLst/>
          </a:prstGeom>
          <a:solidFill>
            <a:srgbClr val="8610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solidFill>
            <a:schemeClr val="bg1"/>
          </a:solidFill>
          <a:ln w="28575" cmpd="dbl"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GB" sz="4000" b="1" dirty="0">
                <a:latin typeface="Book Antiqua" panose="02040602050305030304" pitchFamily="18" charset="0"/>
              </a:rPr>
              <a:t>Thank you for your attention!</a:t>
            </a:r>
            <a:endParaRPr lang="en-GB" sz="8000" b="1" dirty="0">
              <a:latin typeface="Book Antiqua" panose="02040602050305030304" pitchFamily="18" charset="0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2" t="13913" r="2929" b="10430"/>
          <a:stretch/>
        </p:blipFill>
        <p:spPr>
          <a:xfrm>
            <a:off x="827584" y="4720782"/>
            <a:ext cx="3445652" cy="1744096"/>
          </a:xfrm>
          <a:prstGeom prst="rect">
            <a:avLst/>
          </a:prstGeom>
        </p:spPr>
      </p:pic>
      <p:pic>
        <p:nvPicPr>
          <p:cNvPr id="7" name="Picture 2" descr="Index of /wp-content/uploads/2014/0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542275"/>
            <a:ext cx="2537894" cy="2113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2" descr="Istraživački centar mladih - Hom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242235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>
          <a:xfrm>
            <a:off x="440746" y="101590"/>
            <a:ext cx="8229600" cy="1143000"/>
          </a:xfrm>
        </p:spPr>
        <p:txBody>
          <a:bodyPr>
            <a:noAutofit/>
          </a:bodyPr>
          <a:lstStyle/>
          <a:p>
            <a:r>
              <a:rPr lang="hr-HR" sz="3600" dirty="0"/>
              <a:t>Modeliranje toka</a:t>
            </a:r>
            <a:endParaRPr lang="en-GB" sz="3600" i="1" dirty="0"/>
          </a:p>
        </p:txBody>
      </p:sp>
      <p:sp>
        <p:nvSpPr>
          <p:cNvPr id="13" name="Rezervirano mjesto sadržaja 2">
            <a:extLst>
              <a:ext uri="{FF2B5EF4-FFF2-40B4-BE49-F238E27FC236}">
                <a16:creationId xmlns:a16="http://schemas.microsoft.com/office/drawing/2014/main" id="{80B52341-7EAC-4B35-9DA3-E65CB00294FC}"/>
              </a:ext>
            </a:extLst>
          </p:cNvPr>
          <p:cNvSpPr txBox="1">
            <a:spLocks/>
          </p:cNvSpPr>
          <p:nvPr/>
        </p:nvSpPr>
        <p:spPr>
          <a:xfrm>
            <a:off x="406336" y="6441055"/>
            <a:ext cx="8352928" cy="2964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1200" dirty="0"/>
              <a:t>DTMF 2022                                                             </a:t>
            </a:r>
            <a:r>
              <a:rPr lang="hr-HR" sz="1200" i="1" dirty="0"/>
              <a:t>Kapljična eksplozija </a:t>
            </a:r>
            <a:r>
              <a:rPr lang="hr-HR" sz="1200" dirty="0"/>
              <a:t>– Teoretski model                                                                                   9</a:t>
            </a:r>
            <a:endParaRPr lang="en-GB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kstniOkvir 36">
                <a:extLst>
                  <a:ext uri="{FF2B5EF4-FFF2-40B4-BE49-F238E27FC236}">
                    <a16:creationId xmlns:a16="http://schemas.microsoft.com/office/drawing/2014/main" id="{7CE5D97F-E109-4146-A7FE-C2F2B74BD814}"/>
                  </a:ext>
                </a:extLst>
              </p:cNvPr>
              <p:cNvSpPr txBox="1"/>
              <p:nvPr/>
            </p:nvSpPr>
            <p:spPr>
              <a:xfrm>
                <a:off x="1060252" y="2609530"/>
                <a:ext cx="7344816" cy="9480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hr-HR" sz="3600" i="1" smtClean="0">
                        <a:solidFill>
                          <a:srgbClr val="00B05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𝜌</m:t>
                    </m:r>
                    <m:d>
                      <m:dPr>
                        <m:begChr m:val="["/>
                        <m:endChr m:val="]"/>
                        <m:ctrlPr>
                          <a:rPr lang="hr-HR" sz="3600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hr-HR" sz="3600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r-HR" sz="3600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𝜕</m:t>
                            </m:r>
                            <m:acc>
                              <m:accPr>
                                <m:chr m:val="⃗"/>
                                <m:ctrlPr>
                                  <a:rPr lang="hr-HR" sz="3600" b="1" i="1">
                                    <a:solidFill>
                                      <a:srgbClr val="00206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hr-HR" sz="3600" b="1" i="1">
                                    <a:solidFill>
                                      <a:srgbClr val="00206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𝒗</m:t>
                                </m:r>
                              </m:e>
                            </m:acc>
                          </m:num>
                          <m:den>
                            <m:r>
                              <a:rPr lang="hr-HR" sz="3600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𝜕</m:t>
                            </m:r>
                            <m:r>
                              <a:rPr lang="hr-HR" sz="3600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den>
                        </m:f>
                        <m:r>
                          <a:rPr lang="hr-HR" sz="3600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d>
                          <m:dPr>
                            <m:ctrlPr>
                              <a:rPr lang="hr-HR" sz="3600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hr-HR" sz="3600" b="1" i="1">
                                    <a:solidFill>
                                      <a:srgbClr val="00206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hr-HR" sz="3600" b="1" i="1">
                                    <a:solidFill>
                                      <a:srgbClr val="00206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𝒗</m:t>
                                </m:r>
                              </m:e>
                            </m:acc>
                            <m:r>
                              <a:rPr lang="hr-HR" sz="36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∙</m:t>
                            </m:r>
                            <m:r>
                              <a:rPr lang="hr-HR" sz="36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𝛁</m:t>
                            </m:r>
                            <m:acc>
                              <m:accPr>
                                <m:chr m:val="⃗"/>
                                <m:ctrlPr>
                                  <a:rPr lang="hr-HR" sz="3600" b="1" i="1">
                                    <a:solidFill>
                                      <a:srgbClr val="00206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hr-HR" sz="3600" b="1" i="1">
                                    <a:solidFill>
                                      <a:srgbClr val="00206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𝒗</m:t>
                                </m:r>
                              </m:e>
                            </m:acc>
                          </m:e>
                        </m:d>
                      </m:e>
                    </m:d>
                    <m:r>
                      <a:rPr lang="hr-HR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hr-HR" sz="3600" i="1" smtClean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hr-HR" sz="360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∇</m:t>
                    </m:r>
                    <m:r>
                      <a:rPr lang="hr-HR" sz="3600" i="1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𝑝</m:t>
                    </m:r>
                    <m:r>
                      <a:rPr lang="hr-HR" sz="3600" i="1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hr-HR" sz="360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∇</m:t>
                    </m:r>
                    <m:r>
                      <a:rPr lang="hr-HR" sz="360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∙(</m:t>
                    </m:r>
                    <m:r>
                      <a:rPr lang="hr-HR" sz="3600" i="1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𝜇</m:t>
                    </m:r>
                    <m:r>
                      <m:rPr>
                        <m:sty m:val="p"/>
                      </m:rPr>
                      <a:rPr lang="hr-HR" sz="360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∇</m:t>
                    </m:r>
                    <m:acc>
                      <m:accPr>
                        <m:chr m:val="⃗"/>
                        <m:ctrlPr>
                          <a:rPr lang="hr-HR" sz="3600" b="1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hr-HR" sz="3600" b="1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𝒗</m:t>
                        </m:r>
                      </m:e>
                    </m:acc>
                    <m:r>
                      <a:rPr lang="hr-HR" sz="3600" b="1" i="1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hr-HR" sz="3200" b="1" dirty="0">
                    <a:solidFill>
                      <a:schemeClr val="accent6">
                        <a:lumMod val="75000"/>
                      </a:schemeClr>
                    </a:solidFill>
                    <a:effectLst/>
                    <a:latin typeface="Garamond" panose="02020404030301010803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GB" sz="3600" dirty="0"/>
              </a:p>
            </p:txBody>
          </p:sp>
        </mc:Choice>
        <mc:Fallback xmlns="">
          <p:sp>
            <p:nvSpPr>
              <p:cNvPr id="37" name="TekstniOkvir 36">
                <a:extLst>
                  <a:ext uri="{FF2B5EF4-FFF2-40B4-BE49-F238E27FC236}">
                    <a16:creationId xmlns:a16="http://schemas.microsoft.com/office/drawing/2014/main" id="{7CE5D97F-E109-4146-A7FE-C2F2B74BD8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0252" y="2609530"/>
                <a:ext cx="7344816" cy="94808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kstniOkvir 39">
                <a:extLst>
                  <a:ext uri="{FF2B5EF4-FFF2-40B4-BE49-F238E27FC236}">
                    <a16:creationId xmlns:a16="http://schemas.microsoft.com/office/drawing/2014/main" id="{3F8350D5-1A37-4AFA-ABC0-A40E8F95246E}"/>
                  </a:ext>
                </a:extLst>
              </p:cNvPr>
              <p:cNvSpPr txBox="1"/>
              <p:nvPr/>
            </p:nvSpPr>
            <p:spPr>
              <a:xfrm>
                <a:off x="3824238" y="4139192"/>
                <a:ext cx="1816844" cy="5734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hr-HR" sz="32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∇</m:t>
                    </m:r>
                    <m:r>
                      <a:rPr lang="hr-HR" sz="32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∙</m:t>
                    </m:r>
                    <m:acc>
                      <m:accPr>
                        <m:chr m:val="⃗"/>
                        <m:ctrlPr>
                          <a:rPr lang="hr-HR" sz="3200" b="1" i="1"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hr-HR" sz="32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𝒗</m:t>
                        </m:r>
                      </m:e>
                    </m:acc>
                    <m:r>
                      <a:rPr lang="hr-HR" sz="32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hr-HR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hr-HR" sz="2800" dirty="0">
                    <a:effectLst/>
                    <a:latin typeface="Garamond" panose="02020404030301010803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GB" sz="3200" dirty="0"/>
              </a:p>
            </p:txBody>
          </p:sp>
        </mc:Choice>
        <mc:Fallback xmlns="">
          <p:sp>
            <p:nvSpPr>
              <p:cNvPr id="40" name="TekstniOkvir 39">
                <a:extLst>
                  <a:ext uri="{FF2B5EF4-FFF2-40B4-BE49-F238E27FC236}">
                    <a16:creationId xmlns:a16="http://schemas.microsoft.com/office/drawing/2014/main" id="{3F8350D5-1A37-4AFA-ABC0-A40E8F9524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4238" y="4139192"/>
                <a:ext cx="1816844" cy="57342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upa 21">
            <a:extLst>
              <a:ext uri="{FF2B5EF4-FFF2-40B4-BE49-F238E27FC236}">
                <a16:creationId xmlns:a16="http://schemas.microsoft.com/office/drawing/2014/main" id="{DF062922-F369-473C-845A-4BFD9C5195B1}"/>
              </a:ext>
            </a:extLst>
          </p:cNvPr>
          <p:cNvGrpSpPr/>
          <p:nvPr/>
        </p:nvGrpSpPr>
        <p:grpSpPr>
          <a:xfrm>
            <a:off x="1636316" y="2435498"/>
            <a:ext cx="2736304" cy="216024"/>
            <a:chOff x="1636316" y="2435498"/>
            <a:chExt cx="2736304" cy="216024"/>
          </a:xfrm>
        </p:grpSpPr>
        <p:cxnSp>
          <p:nvCxnSpPr>
            <p:cNvPr id="9" name="Ravni poveznik 8">
              <a:extLst>
                <a:ext uri="{FF2B5EF4-FFF2-40B4-BE49-F238E27FC236}">
                  <a16:creationId xmlns:a16="http://schemas.microsoft.com/office/drawing/2014/main" id="{C376FF13-0B38-49CF-8DC1-CD6AF12BF2CC}"/>
                </a:ext>
              </a:extLst>
            </p:cNvPr>
            <p:cNvCxnSpPr/>
            <p:nvPr/>
          </p:nvCxnSpPr>
          <p:spPr>
            <a:xfrm>
              <a:off x="1636316" y="2435498"/>
              <a:ext cx="0" cy="216024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Ravni poveznik 40">
              <a:extLst>
                <a:ext uri="{FF2B5EF4-FFF2-40B4-BE49-F238E27FC236}">
                  <a16:creationId xmlns:a16="http://schemas.microsoft.com/office/drawing/2014/main" id="{74450BB1-302E-42E2-8D87-9BF8B2443E49}"/>
                </a:ext>
              </a:extLst>
            </p:cNvPr>
            <p:cNvCxnSpPr/>
            <p:nvPr/>
          </p:nvCxnSpPr>
          <p:spPr>
            <a:xfrm>
              <a:off x="4372620" y="2435498"/>
              <a:ext cx="0" cy="216024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Ravni poveznik 50">
              <a:extLst>
                <a:ext uri="{FF2B5EF4-FFF2-40B4-BE49-F238E27FC236}">
                  <a16:creationId xmlns:a16="http://schemas.microsoft.com/office/drawing/2014/main" id="{05604BB5-EE6C-46DB-830B-36ECC59C5B06}"/>
                </a:ext>
              </a:extLst>
            </p:cNvPr>
            <p:cNvCxnSpPr>
              <a:cxnSpLocks/>
            </p:cNvCxnSpPr>
            <p:nvPr/>
          </p:nvCxnSpPr>
          <p:spPr>
            <a:xfrm>
              <a:off x="1636316" y="2435498"/>
              <a:ext cx="2736304" cy="0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upa 22">
            <a:extLst>
              <a:ext uri="{FF2B5EF4-FFF2-40B4-BE49-F238E27FC236}">
                <a16:creationId xmlns:a16="http://schemas.microsoft.com/office/drawing/2014/main" id="{16967B44-BB88-444C-81DF-32C86FD5D4DE}"/>
              </a:ext>
            </a:extLst>
          </p:cNvPr>
          <p:cNvGrpSpPr/>
          <p:nvPr/>
        </p:nvGrpSpPr>
        <p:grpSpPr>
          <a:xfrm>
            <a:off x="4948684" y="2435498"/>
            <a:ext cx="3240360" cy="216024"/>
            <a:chOff x="4948684" y="2435498"/>
            <a:chExt cx="3240360" cy="216024"/>
          </a:xfrm>
        </p:grpSpPr>
        <p:cxnSp>
          <p:nvCxnSpPr>
            <p:cNvPr id="52" name="Ravni poveznik 51">
              <a:extLst>
                <a:ext uri="{FF2B5EF4-FFF2-40B4-BE49-F238E27FC236}">
                  <a16:creationId xmlns:a16="http://schemas.microsoft.com/office/drawing/2014/main" id="{3E155833-133A-4298-95F3-12E8AAD0CD17}"/>
                </a:ext>
              </a:extLst>
            </p:cNvPr>
            <p:cNvCxnSpPr/>
            <p:nvPr/>
          </p:nvCxnSpPr>
          <p:spPr>
            <a:xfrm>
              <a:off x="4948684" y="2435498"/>
              <a:ext cx="0" cy="216024"/>
            </a:xfrm>
            <a:prstGeom prst="line">
              <a:avLst/>
            </a:prstGeom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Ravni poveznik 52">
              <a:extLst>
                <a:ext uri="{FF2B5EF4-FFF2-40B4-BE49-F238E27FC236}">
                  <a16:creationId xmlns:a16="http://schemas.microsoft.com/office/drawing/2014/main" id="{028CBD9D-3202-48ED-9DB4-E1C3656B36BA}"/>
                </a:ext>
              </a:extLst>
            </p:cNvPr>
            <p:cNvCxnSpPr/>
            <p:nvPr/>
          </p:nvCxnSpPr>
          <p:spPr>
            <a:xfrm>
              <a:off x="8189044" y="2435498"/>
              <a:ext cx="0" cy="216024"/>
            </a:xfrm>
            <a:prstGeom prst="line">
              <a:avLst/>
            </a:prstGeom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Ravni poveznik 53">
              <a:extLst>
                <a:ext uri="{FF2B5EF4-FFF2-40B4-BE49-F238E27FC236}">
                  <a16:creationId xmlns:a16="http://schemas.microsoft.com/office/drawing/2014/main" id="{F08B7A89-9E2C-4844-8940-25CC43DFCFA8}"/>
                </a:ext>
              </a:extLst>
            </p:cNvPr>
            <p:cNvCxnSpPr>
              <a:cxnSpLocks/>
            </p:cNvCxnSpPr>
            <p:nvPr/>
          </p:nvCxnSpPr>
          <p:spPr>
            <a:xfrm>
              <a:off x="4948684" y="2435498"/>
              <a:ext cx="3240360" cy="0"/>
            </a:xfrm>
            <a:prstGeom prst="line">
              <a:avLst/>
            </a:prstGeom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upa 20">
            <a:extLst>
              <a:ext uri="{FF2B5EF4-FFF2-40B4-BE49-F238E27FC236}">
                <a16:creationId xmlns:a16="http://schemas.microsoft.com/office/drawing/2014/main" id="{D25F2D44-6FE7-4DE9-9252-4479C6DF2034}"/>
              </a:ext>
            </a:extLst>
          </p:cNvPr>
          <p:cNvGrpSpPr/>
          <p:nvPr/>
        </p:nvGrpSpPr>
        <p:grpSpPr>
          <a:xfrm>
            <a:off x="1132260" y="2435498"/>
            <a:ext cx="432048" cy="216024"/>
            <a:chOff x="1132260" y="2435498"/>
            <a:chExt cx="432048" cy="216024"/>
          </a:xfrm>
        </p:grpSpPr>
        <p:cxnSp>
          <p:nvCxnSpPr>
            <p:cNvPr id="55" name="Ravni poveznik 54">
              <a:extLst>
                <a:ext uri="{FF2B5EF4-FFF2-40B4-BE49-F238E27FC236}">
                  <a16:creationId xmlns:a16="http://schemas.microsoft.com/office/drawing/2014/main" id="{EF1EB54F-9A75-4596-92C3-F499A281A958}"/>
                </a:ext>
              </a:extLst>
            </p:cNvPr>
            <p:cNvCxnSpPr/>
            <p:nvPr/>
          </p:nvCxnSpPr>
          <p:spPr>
            <a:xfrm>
              <a:off x="1132260" y="2435498"/>
              <a:ext cx="0" cy="216024"/>
            </a:xfrm>
            <a:prstGeom prst="line">
              <a:avLst/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Ravni poveznik 55">
              <a:extLst>
                <a:ext uri="{FF2B5EF4-FFF2-40B4-BE49-F238E27FC236}">
                  <a16:creationId xmlns:a16="http://schemas.microsoft.com/office/drawing/2014/main" id="{A9821432-C7FE-47F4-BA1C-7B9A7CEBB0BB}"/>
                </a:ext>
              </a:extLst>
            </p:cNvPr>
            <p:cNvCxnSpPr/>
            <p:nvPr/>
          </p:nvCxnSpPr>
          <p:spPr>
            <a:xfrm>
              <a:off x="1564308" y="2435498"/>
              <a:ext cx="0" cy="216024"/>
            </a:xfrm>
            <a:prstGeom prst="line">
              <a:avLst/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Ravni poveznik 56">
              <a:extLst>
                <a:ext uri="{FF2B5EF4-FFF2-40B4-BE49-F238E27FC236}">
                  <a16:creationId xmlns:a16="http://schemas.microsoft.com/office/drawing/2014/main" id="{361BE6AE-4DAF-4DFA-8F3A-102A2D61B3D4}"/>
                </a:ext>
              </a:extLst>
            </p:cNvPr>
            <p:cNvCxnSpPr>
              <a:cxnSpLocks/>
            </p:cNvCxnSpPr>
            <p:nvPr/>
          </p:nvCxnSpPr>
          <p:spPr>
            <a:xfrm>
              <a:off x="1132260" y="2435498"/>
              <a:ext cx="432048" cy="0"/>
            </a:xfrm>
            <a:prstGeom prst="line">
              <a:avLst/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kstniOkvir 16">
            <a:extLst>
              <a:ext uri="{FF2B5EF4-FFF2-40B4-BE49-F238E27FC236}">
                <a16:creationId xmlns:a16="http://schemas.microsoft.com/office/drawing/2014/main" id="{84A17833-1CAB-443E-BC05-160EEFAB3A0B}"/>
              </a:ext>
            </a:extLst>
          </p:cNvPr>
          <p:cNvSpPr txBox="1"/>
          <p:nvPr/>
        </p:nvSpPr>
        <p:spPr>
          <a:xfrm>
            <a:off x="1060252" y="2060849"/>
            <a:ext cx="5709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400" dirty="0">
                <a:solidFill>
                  <a:srgbClr val="00B050"/>
                </a:solidFill>
              </a:rPr>
              <a:t>masa</a:t>
            </a:r>
            <a:endParaRPr lang="en-GB" sz="1400" dirty="0">
              <a:solidFill>
                <a:srgbClr val="00B050"/>
              </a:solidFill>
            </a:endParaRPr>
          </a:p>
        </p:txBody>
      </p:sp>
      <p:sp>
        <p:nvSpPr>
          <p:cNvPr id="58" name="TekstniOkvir 57">
            <a:extLst>
              <a:ext uri="{FF2B5EF4-FFF2-40B4-BE49-F238E27FC236}">
                <a16:creationId xmlns:a16="http://schemas.microsoft.com/office/drawing/2014/main" id="{28ECC9B6-5DC1-456B-BCC5-0DCE42DF0DAE}"/>
              </a:ext>
            </a:extLst>
          </p:cNvPr>
          <p:cNvSpPr txBox="1"/>
          <p:nvPr/>
        </p:nvSpPr>
        <p:spPr>
          <a:xfrm>
            <a:off x="2485672" y="2062270"/>
            <a:ext cx="10375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400" dirty="0">
                <a:solidFill>
                  <a:srgbClr val="002060"/>
                </a:solidFill>
              </a:rPr>
              <a:t>akceleracija</a:t>
            </a:r>
            <a:endParaRPr lang="en-GB" sz="1400" dirty="0">
              <a:solidFill>
                <a:srgbClr val="002060"/>
              </a:solidFill>
            </a:endParaRPr>
          </a:p>
        </p:txBody>
      </p:sp>
      <p:sp>
        <p:nvSpPr>
          <p:cNvPr id="59" name="TekstniOkvir 58">
            <a:extLst>
              <a:ext uri="{FF2B5EF4-FFF2-40B4-BE49-F238E27FC236}">
                <a16:creationId xmlns:a16="http://schemas.microsoft.com/office/drawing/2014/main" id="{868FC5CE-E3BC-4857-B79D-33A5974446C1}"/>
              </a:ext>
            </a:extLst>
          </p:cNvPr>
          <p:cNvSpPr txBox="1"/>
          <p:nvPr/>
        </p:nvSpPr>
        <p:spPr>
          <a:xfrm>
            <a:off x="6356306" y="2060848"/>
            <a:ext cx="4251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400" dirty="0">
                <a:solidFill>
                  <a:schemeClr val="accent6">
                    <a:lumMod val="75000"/>
                  </a:schemeClr>
                </a:solidFill>
              </a:rPr>
              <a:t>sila</a:t>
            </a:r>
            <a:endParaRPr lang="en-GB" sz="1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8" name="TekstniOkvir 17">
            <a:extLst>
              <a:ext uri="{FF2B5EF4-FFF2-40B4-BE49-F238E27FC236}">
                <a16:creationId xmlns:a16="http://schemas.microsoft.com/office/drawing/2014/main" id="{DB0E3C1E-AC61-4F33-B759-B8F14B7D7117}"/>
              </a:ext>
            </a:extLst>
          </p:cNvPr>
          <p:cNvSpPr txBox="1"/>
          <p:nvPr/>
        </p:nvSpPr>
        <p:spPr>
          <a:xfrm>
            <a:off x="916326" y="3541132"/>
            <a:ext cx="7469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r-HR" sz="1400" dirty="0"/>
              <a:t>gustoća</a:t>
            </a:r>
            <a:endParaRPr lang="en-GB" sz="1400" dirty="0"/>
          </a:p>
        </p:txBody>
      </p:sp>
      <p:sp>
        <p:nvSpPr>
          <p:cNvPr id="60" name="TekstniOkvir 59">
            <a:extLst>
              <a:ext uri="{FF2B5EF4-FFF2-40B4-BE49-F238E27FC236}">
                <a16:creationId xmlns:a16="http://schemas.microsoft.com/office/drawing/2014/main" id="{99C525BA-2F31-48EA-877A-736F6C527CF7}"/>
              </a:ext>
            </a:extLst>
          </p:cNvPr>
          <p:cNvSpPr txBox="1"/>
          <p:nvPr/>
        </p:nvSpPr>
        <p:spPr>
          <a:xfrm>
            <a:off x="4876676" y="3541133"/>
            <a:ext cx="12326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r-HR" sz="1400" dirty="0"/>
              <a:t>gradijent tlaka</a:t>
            </a:r>
            <a:endParaRPr lang="en-GB" sz="1400" dirty="0"/>
          </a:p>
        </p:txBody>
      </p:sp>
      <p:sp>
        <p:nvSpPr>
          <p:cNvPr id="61" name="TekstniOkvir 60">
            <a:extLst>
              <a:ext uri="{FF2B5EF4-FFF2-40B4-BE49-F238E27FC236}">
                <a16:creationId xmlns:a16="http://schemas.microsoft.com/office/drawing/2014/main" id="{98E769A4-E43A-4701-82F4-03AA3616239E}"/>
              </a:ext>
            </a:extLst>
          </p:cNvPr>
          <p:cNvSpPr txBox="1"/>
          <p:nvPr/>
        </p:nvSpPr>
        <p:spPr>
          <a:xfrm>
            <a:off x="6725934" y="3541133"/>
            <a:ext cx="10851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r-HR" sz="1400" dirty="0"/>
              <a:t>viskozne sile</a:t>
            </a:r>
            <a:endParaRPr lang="en-GB" sz="1400" dirty="0"/>
          </a:p>
        </p:txBody>
      </p:sp>
      <p:sp>
        <p:nvSpPr>
          <p:cNvPr id="62" name="TekstniOkvir 61">
            <a:extLst>
              <a:ext uri="{FF2B5EF4-FFF2-40B4-BE49-F238E27FC236}">
                <a16:creationId xmlns:a16="http://schemas.microsoft.com/office/drawing/2014/main" id="{8569D566-3497-4F0C-82D3-2AC274B8902F}"/>
              </a:ext>
            </a:extLst>
          </p:cNvPr>
          <p:cNvSpPr txBox="1"/>
          <p:nvPr/>
        </p:nvSpPr>
        <p:spPr>
          <a:xfrm>
            <a:off x="2555776" y="3541131"/>
            <a:ext cx="18168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r-HR" sz="1400" dirty="0"/>
              <a:t>brzina i smjer protoka</a:t>
            </a:r>
            <a:endParaRPr lang="en-GB" sz="1400" dirty="0"/>
          </a:p>
        </p:txBody>
      </p:sp>
      <p:sp>
        <p:nvSpPr>
          <p:cNvPr id="63" name="TekstniOkvir 62">
            <a:extLst>
              <a:ext uri="{FF2B5EF4-FFF2-40B4-BE49-F238E27FC236}">
                <a16:creationId xmlns:a16="http://schemas.microsoft.com/office/drawing/2014/main" id="{EEB18FE0-1A51-40ED-9362-A8A0C7353D69}"/>
              </a:ext>
            </a:extLst>
          </p:cNvPr>
          <p:cNvSpPr txBox="1"/>
          <p:nvPr/>
        </p:nvSpPr>
        <p:spPr>
          <a:xfrm>
            <a:off x="683569" y="1573908"/>
            <a:ext cx="295232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hr-HR" dirty="0"/>
              <a:t>Navier-Stokesova jednadžba</a:t>
            </a:r>
            <a:r>
              <a:rPr lang="en-GB" dirty="0"/>
              <a:t>:</a:t>
            </a:r>
          </a:p>
        </p:txBody>
      </p:sp>
      <p:sp>
        <p:nvSpPr>
          <p:cNvPr id="19" name="TekstniOkvir 18">
            <a:extLst>
              <a:ext uri="{FF2B5EF4-FFF2-40B4-BE49-F238E27FC236}">
                <a16:creationId xmlns:a16="http://schemas.microsoft.com/office/drawing/2014/main" id="{20928DED-0789-44CC-B7CE-6247C6137FAB}"/>
              </a:ext>
            </a:extLst>
          </p:cNvPr>
          <p:cNvSpPr txBox="1"/>
          <p:nvPr/>
        </p:nvSpPr>
        <p:spPr>
          <a:xfrm>
            <a:off x="683569" y="5099426"/>
            <a:ext cx="146219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hr-HR" dirty="0"/>
              <a:t>Pretpostavke:</a:t>
            </a:r>
            <a:endParaRPr lang="en-GB" dirty="0"/>
          </a:p>
        </p:txBody>
      </p:sp>
      <p:sp>
        <p:nvSpPr>
          <p:cNvPr id="20" name="TekstniOkvir 19">
            <a:extLst>
              <a:ext uri="{FF2B5EF4-FFF2-40B4-BE49-F238E27FC236}">
                <a16:creationId xmlns:a16="http://schemas.microsoft.com/office/drawing/2014/main" id="{D098F410-96A7-4496-A52E-F721C9ACC92E}"/>
              </a:ext>
            </a:extLst>
          </p:cNvPr>
          <p:cNvSpPr txBox="1"/>
          <p:nvPr/>
        </p:nvSpPr>
        <p:spPr>
          <a:xfrm>
            <a:off x="2428404" y="5027644"/>
            <a:ext cx="50239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arenR"/>
            </a:pPr>
            <a:r>
              <a:rPr lang="hr-HR" dirty="0"/>
              <a:t>Nestlačivi fluid</a:t>
            </a:r>
          </a:p>
          <a:p>
            <a:pPr marL="342900" indent="-342900">
              <a:buAutoNum type="arabicParenR"/>
            </a:pPr>
            <a:r>
              <a:rPr lang="hr-HR" dirty="0"/>
              <a:t>Kontinuirani protok</a:t>
            </a:r>
          </a:p>
          <a:p>
            <a:pPr marL="342900" indent="-342900">
              <a:buAutoNum type="arabicParenR"/>
            </a:pPr>
            <a:r>
              <a:rPr lang="hr-HR" dirty="0"/>
              <a:t>„No-slip condition”</a:t>
            </a:r>
          </a:p>
          <a:p>
            <a:pPr marL="342900" indent="-342900">
              <a:buAutoNum type="arabicParenR"/>
            </a:pPr>
            <a:r>
              <a:rPr lang="hr-HR" dirty="0"/>
              <a:t>Zanemariv utjecaj vanjskih sila (npr. gravitacije)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5493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40" grpId="0"/>
      <p:bldP spid="17" grpId="0"/>
      <p:bldP spid="58" grpId="0"/>
      <p:bldP spid="59" grpId="0"/>
      <p:bldP spid="18" grpId="0"/>
      <p:bldP spid="60" grpId="0"/>
      <p:bldP spid="61" grpId="0"/>
      <p:bldP spid="62" grpId="0"/>
      <p:bldP spid="63" grpId="0" animBg="1"/>
      <p:bldP spid="19" grpId="0" animBg="1"/>
      <p:bldP spid="2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>
          <a:xfrm>
            <a:off x="440746" y="101590"/>
            <a:ext cx="8229600" cy="1143000"/>
          </a:xfrm>
        </p:spPr>
        <p:txBody>
          <a:bodyPr>
            <a:noAutofit/>
          </a:bodyPr>
          <a:lstStyle/>
          <a:p>
            <a:r>
              <a:rPr lang="hr-HR" sz="3600" dirty="0"/>
              <a:t>Divergencija</a:t>
            </a:r>
            <a:endParaRPr lang="en-GB" sz="3600" i="1" dirty="0"/>
          </a:p>
        </p:txBody>
      </p:sp>
      <p:sp>
        <p:nvSpPr>
          <p:cNvPr id="13" name="Rezervirano mjesto sadržaja 2">
            <a:extLst>
              <a:ext uri="{FF2B5EF4-FFF2-40B4-BE49-F238E27FC236}">
                <a16:creationId xmlns:a16="http://schemas.microsoft.com/office/drawing/2014/main" id="{80B52341-7EAC-4B35-9DA3-E65CB00294FC}"/>
              </a:ext>
            </a:extLst>
          </p:cNvPr>
          <p:cNvSpPr txBox="1">
            <a:spLocks/>
          </p:cNvSpPr>
          <p:nvPr/>
        </p:nvSpPr>
        <p:spPr>
          <a:xfrm>
            <a:off x="406336" y="6441055"/>
            <a:ext cx="8352928" cy="2964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1200" dirty="0"/>
              <a:t>DTMF 2022                                                             </a:t>
            </a:r>
            <a:r>
              <a:rPr lang="hr-HR" sz="1200" i="1" dirty="0"/>
              <a:t>Kapljična eksplozija </a:t>
            </a:r>
            <a:r>
              <a:rPr lang="hr-HR" sz="1200" dirty="0"/>
              <a:t>– Dodatni slajdovi                                                                                 32</a:t>
            </a:r>
            <a:endParaRPr lang="en-GB" sz="1200" dirty="0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1C1F7821-5B0C-43C6-9DCF-8C3D200398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01" t="20082" r="5901" b="18238"/>
          <a:stretch/>
        </p:blipFill>
        <p:spPr>
          <a:xfrm>
            <a:off x="798867" y="1772816"/>
            <a:ext cx="7546265" cy="28972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kstniOkvir 9">
                <a:extLst>
                  <a:ext uri="{FF2B5EF4-FFF2-40B4-BE49-F238E27FC236}">
                    <a16:creationId xmlns:a16="http://schemas.microsoft.com/office/drawing/2014/main" id="{E5EE5CAE-461B-452F-B8DD-5ADFBDF0B09E}"/>
                  </a:ext>
                </a:extLst>
              </p:cNvPr>
              <p:cNvSpPr txBox="1"/>
              <p:nvPr/>
            </p:nvSpPr>
            <p:spPr>
              <a:xfrm>
                <a:off x="2915816" y="5198269"/>
                <a:ext cx="3087255" cy="7754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GB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hr-H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hr-H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hr-H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hr-H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r-H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hr-H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hr-H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r>
                            <a:rPr lang="hr-H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hr-H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hr-H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hr-H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r-H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hr-H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r-H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hr-H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num>
                        <m:den>
                          <m:r>
                            <a:rPr lang="hr-H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hr-H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r>
                        <a:rPr lang="hr-H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hr-H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hr-H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r-H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hr-H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hr-H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num>
                        <m:den>
                          <m:r>
                            <a:rPr lang="hr-H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hr-H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0" name="TekstniOkvir 9">
                <a:extLst>
                  <a:ext uri="{FF2B5EF4-FFF2-40B4-BE49-F238E27FC236}">
                    <a16:creationId xmlns:a16="http://schemas.microsoft.com/office/drawing/2014/main" id="{E5EE5CAE-461B-452F-B8DD-5ADFBDF0B0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5816" y="5198269"/>
                <a:ext cx="3087255" cy="77546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784093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>
          <a:xfrm>
            <a:off x="440746" y="101590"/>
            <a:ext cx="8229600" cy="1143000"/>
          </a:xfrm>
        </p:spPr>
        <p:txBody>
          <a:bodyPr>
            <a:noAutofit/>
          </a:bodyPr>
          <a:lstStyle/>
          <a:p>
            <a:r>
              <a:rPr lang="hr-HR" sz="3600" dirty="0"/>
              <a:t>Distribucija koncentracije</a:t>
            </a:r>
            <a:endParaRPr lang="en-GB" sz="3600" i="1" dirty="0"/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295263B3-9297-457D-AEF9-8C334A0668A5}"/>
              </a:ext>
            </a:extLst>
          </p:cNvPr>
          <p:cNvSpPr txBox="1"/>
          <p:nvPr/>
        </p:nvSpPr>
        <p:spPr>
          <a:xfrm>
            <a:off x="679940" y="1647470"/>
            <a:ext cx="360039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hr-HR" dirty="0"/>
              <a:t>Promjena koncentracije u vremenu</a:t>
            </a:r>
            <a:r>
              <a:rPr lang="en-GB" dirty="0"/>
              <a:t>:</a:t>
            </a:r>
          </a:p>
        </p:txBody>
      </p:sp>
      <p:sp>
        <p:nvSpPr>
          <p:cNvPr id="17" name="TekstniOkvir 16">
            <a:extLst>
              <a:ext uri="{FF2B5EF4-FFF2-40B4-BE49-F238E27FC236}">
                <a16:creationId xmlns:a16="http://schemas.microsoft.com/office/drawing/2014/main" id="{DAE224D9-B421-4DD5-B4EC-2BD611AA5A96}"/>
              </a:ext>
            </a:extLst>
          </p:cNvPr>
          <p:cNvSpPr txBox="1"/>
          <p:nvPr/>
        </p:nvSpPr>
        <p:spPr>
          <a:xfrm>
            <a:off x="689231" y="3330584"/>
            <a:ext cx="143449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hr-HR" dirty="0"/>
              <a:t>Rubni uvjeti</a:t>
            </a:r>
            <a:r>
              <a:rPr lang="en-GB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kstniOkvir 14">
                <a:extLst>
                  <a:ext uri="{FF2B5EF4-FFF2-40B4-BE49-F238E27FC236}">
                    <a16:creationId xmlns:a16="http://schemas.microsoft.com/office/drawing/2014/main" id="{4F2E3A57-2A7D-4A97-A039-F8484E4E0E6E}"/>
                  </a:ext>
                </a:extLst>
              </p:cNvPr>
              <p:cNvSpPr txBox="1"/>
              <p:nvPr/>
            </p:nvSpPr>
            <p:spPr>
              <a:xfrm>
                <a:off x="772816" y="2213057"/>
                <a:ext cx="2952328" cy="6190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GB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num>
                        <m:den>
                          <m:r>
                            <a:rPr lang="en-GB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GB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</m:acc>
                      <m:r>
                        <a:rPr lang="en-GB" b="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n-GB" b="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  <m:sSub>
                        <m:sSubPr>
                          <m:ctrlPr>
                            <a:rPr lang="en-GB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GB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GB" b="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GB" b="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en-GB" b="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en-GB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GB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lang="en-GB" b="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∇</m:t>
                          </m:r>
                          <m:sSub>
                            <m:sSubPr>
                              <m:ctrlPr>
                                <a:rPr lang="en-GB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GB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5" name="TekstniOkvir 14">
                <a:extLst>
                  <a:ext uri="{FF2B5EF4-FFF2-40B4-BE49-F238E27FC236}">
                    <a16:creationId xmlns:a16="http://schemas.microsoft.com/office/drawing/2014/main" id="{4F2E3A57-2A7D-4A97-A039-F8484E4E0E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816" y="2213057"/>
                <a:ext cx="2952328" cy="61901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kstniOkvir 18">
                <a:extLst>
                  <a:ext uri="{FF2B5EF4-FFF2-40B4-BE49-F238E27FC236}">
                    <a16:creationId xmlns:a16="http://schemas.microsoft.com/office/drawing/2014/main" id="{0B176BD6-1D7E-474C-81B8-FD7691A3B2A9}"/>
                  </a:ext>
                </a:extLst>
              </p:cNvPr>
              <p:cNvSpPr txBox="1"/>
              <p:nvPr/>
            </p:nvSpPr>
            <p:spPr>
              <a:xfrm>
                <a:off x="772816" y="3948647"/>
                <a:ext cx="2520280" cy="4995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hr-HR" sz="180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r-H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hr-HR" sz="18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hr-HR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hr-HR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𝑒</m:t>
                            </m:r>
                          </m:sub>
                        </m:sSub>
                      </m:num>
                      <m:den>
                        <m:r>
                          <a:rPr lang="hr-H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𝜕</m:t>
                        </m:r>
                        <m:r>
                          <a:rPr lang="hr-H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𝑟</m:t>
                        </m:r>
                      </m:den>
                    </m:f>
                    <m:r>
                      <a:rPr lang="hr-HR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hr-HR" sz="1800" dirty="0">
                    <a:effectLst/>
                    <a:latin typeface="Garamond" panose="02020404030301010803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r>
                  <a:rPr lang="hr-HR" sz="1600" dirty="0">
                    <a:effectLst/>
                    <a:latin typeface="Garamond" panose="02020404030301010803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u točki</a:t>
                </a:r>
                <a:r>
                  <a:rPr lang="hr-HR" sz="1800" dirty="0">
                    <a:effectLst/>
                    <a:latin typeface="Garamond" panose="02020404030301010803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14:m>
                  <m:oMath xmlns:m="http://schemas.openxmlformats.org/officeDocument/2006/math">
                    <m:r>
                      <a:rPr lang="hr-HR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𝑟</m:t>
                    </m:r>
                    <m:r>
                      <a:rPr lang="hr-HR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hr-HR" sz="1600" dirty="0">
                    <a:effectLst/>
                    <a:latin typeface="Garamond" panose="02020404030301010803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GB" dirty="0"/>
              </a:p>
            </p:txBody>
          </p:sp>
        </mc:Choice>
        <mc:Fallback xmlns="">
          <p:sp>
            <p:nvSpPr>
              <p:cNvPr id="19" name="TekstniOkvir 18">
                <a:extLst>
                  <a:ext uri="{FF2B5EF4-FFF2-40B4-BE49-F238E27FC236}">
                    <a16:creationId xmlns:a16="http://schemas.microsoft.com/office/drawing/2014/main" id="{0B176BD6-1D7E-474C-81B8-FD7691A3B2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816" y="3948647"/>
                <a:ext cx="2520280" cy="499560"/>
              </a:xfrm>
              <a:prstGeom prst="rect">
                <a:avLst/>
              </a:prstGeom>
              <a:blipFill>
                <a:blip r:embed="rId3"/>
                <a:stretch>
                  <a:fillRect b="-365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kstniOkvir 19">
                <a:extLst>
                  <a:ext uri="{FF2B5EF4-FFF2-40B4-BE49-F238E27FC236}">
                    <a16:creationId xmlns:a16="http://schemas.microsoft.com/office/drawing/2014/main" id="{2DBEF74D-B6E7-4678-9589-2CC216B95E2E}"/>
                  </a:ext>
                </a:extLst>
              </p:cNvPr>
              <p:cNvSpPr txBox="1"/>
              <p:nvPr/>
            </p:nvSpPr>
            <p:spPr>
              <a:xfrm>
                <a:off x="772816" y="4670359"/>
                <a:ext cx="2376264" cy="4995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hr-HR" sz="180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r-H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hr-HR" sz="18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hr-HR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hr-HR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𝑒</m:t>
                            </m:r>
                          </m:sub>
                        </m:sSub>
                      </m:num>
                      <m:den>
                        <m:r>
                          <a:rPr lang="hr-H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𝜕</m:t>
                        </m:r>
                        <m:r>
                          <a:rPr lang="hr-H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</m:den>
                    </m:f>
                    <m:r>
                      <a:rPr lang="hr-HR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hr-HR" sz="1800" dirty="0">
                    <a:effectLst/>
                    <a:latin typeface="Garamond" panose="02020404030301010803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r>
                  <a:rPr lang="hr-HR" sz="1600" dirty="0">
                    <a:effectLst/>
                    <a:latin typeface="Garamond" panose="02020404030301010803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u točki</a:t>
                </a:r>
                <a:r>
                  <a:rPr lang="hr-HR" sz="1800" dirty="0">
                    <a:effectLst/>
                    <a:latin typeface="Garamond" panose="02020404030301010803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14:m>
                  <m:oMath xmlns:m="http://schemas.openxmlformats.org/officeDocument/2006/math">
                    <m:r>
                      <a:rPr lang="hr-HR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𝑧</m:t>
                    </m:r>
                    <m:r>
                      <a:rPr lang="hr-HR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20" name="TekstniOkvir 19">
                <a:extLst>
                  <a:ext uri="{FF2B5EF4-FFF2-40B4-BE49-F238E27FC236}">
                    <a16:creationId xmlns:a16="http://schemas.microsoft.com/office/drawing/2014/main" id="{2DBEF74D-B6E7-4678-9589-2CC216B95E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816" y="4670359"/>
                <a:ext cx="2376264" cy="499560"/>
              </a:xfrm>
              <a:prstGeom prst="rect">
                <a:avLst/>
              </a:prstGeom>
              <a:blipFill>
                <a:blip r:embed="rId4"/>
                <a:stretch>
                  <a:fillRect b="-365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kstniOkvir 20">
                <a:extLst>
                  <a:ext uri="{FF2B5EF4-FFF2-40B4-BE49-F238E27FC236}">
                    <a16:creationId xmlns:a16="http://schemas.microsoft.com/office/drawing/2014/main" id="{25D85313-DE20-4956-87D2-B2120641D2D4}"/>
                  </a:ext>
                </a:extLst>
              </p:cNvPr>
              <p:cNvSpPr txBox="1"/>
              <p:nvPr/>
            </p:nvSpPr>
            <p:spPr>
              <a:xfrm>
                <a:off x="772816" y="5495931"/>
                <a:ext cx="3078088" cy="4995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hr-HR" sz="180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r-H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hr-HR" sz="18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hr-HR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hr-HR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𝑒</m:t>
                            </m:r>
                          </m:sub>
                        </m:sSub>
                      </m:num>
                      <m:den>
                        <m:r>
                          <a:rPr lang="hr-H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𝜕</m:t>
                        </m:r>
                        <m:r>
                          <a:rPr lang="hr-H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</m:den>
                    </m:f>
                    <m:r>
                      <a:rPr lang="hr-HR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</m:t>
                    </m:r>
                    <m:sSub>
                      <m:sSubPr>
                        <m:ctrlPr>
                          <a:rPr lang="hr-HR" sz="1800" i="1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r-H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𝐽</m:t>
                        </m:r>
                      </m:e>
                      <m:sub>
                        <m:r>
                          <a:rPr lang="hr-H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hr-HR" sz="1800" dirty="0">
                    <a:effectLst/>
                    <a:latin typeface="Garamond" panose="02020404030301010803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r>
                  <a:rPr lang="hr-HR" sz="1600" dirty="0">
                    <a:effectLst/>
                    <a:latin typeface="Garamond" panose="02020404030301010803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u točki</a:t>
                </a:r>
                <a:r>
                  <a:rPr lang="hr-HR" sz="1800" dirty="0">
                    <a:effectLst/>
                    <a:latin typeface="Garamond" panose="02020404030301010803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14:m>
                  <m:oMath xmlns:m="http://schemas.openxmlformats.org/officeDocument/2006/math">
                    <m:r>
                      <a:rPr lang="hr-HR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𝑧</m:t>
                    </m:r>
                    <m:r>
                      <a:rPr lang="hr-HR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hr-HR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h</m:t>
                    </m:r>
                    <m:r>
                      <a:rPr lang="hr-HR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hr-HR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𝑟</m:t>
                    </m:r>
                    <m:r>
                      <a:rPr lang="hr-HR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hr-HR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hr-HR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21" name="TekstniOkvir 20">
                <a:extLst>
                  <a:ext uri="{FF2B5EF4-FFF2-40B4-BE49-F238E27FC236}">
                    <a16:creationId xmlns:a16="http://schemas.microsoft.com/office/drawing/2014/main" id="{25D85313-DE20-4956-87D2-B2120641D2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816" y="5495931"/>
                <a:ext cx="3078088" cy="499560"/>
              </a:xfrm>
              <a:prstGeom prst="rect">
                <a:avLst/>
              </a:prstGeom>
              <a:blipFill>
                <a:blip r:embed="rId5"/>
                <a:stretch>
                  <a:fillRect b="-365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Pravokutnik 10">
            <a:extLst>
              <a:ext uri="{FF2B5EF4-FFF2-40B4-BE49-F238E27FC236}">
                <a16:creationId xmlns:a16="http://schemas.microsoft.com/office/drawing/2014/main" id="{05F996FB-E455-4953-B541-0D5DC0FB64BE}"/>
              </a:ext>
            </a:extLst>
          </p:cNvPr>
          <p:cNvSpPr/>
          <p:nvPr/>
        </p:nvSpPr>
        <p:spPr>
          <a:xfrm>
            <a:off x="1403648" y="5589240"/>
            <a:ext cx="432048" cy="40625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Rezervirano mjesto sadržaja 2">
            <a:extLst>
              <a:ext uri="{FF2B5EF4-FFF2-40B4-BE49-F238E27FC236}">
                <a16:creationId xmlns:a16="http://schemas.microsoft.com/office/drawing/2014/main" id="{2CCD93FA-C549-4778-AF4B-FA4FED80838B}"/>
              </a:ext>
            </a:extLst>
          </p:cNvPr>
          <p:cNvSpPr txBox="1">
            <a:spLocks/>
          </p:cNvSpPr>
          <p:nvPr/>
        </p:nvSpPr>
        <p:spPr>
          <a:xfrm>
            <a:off x="406336" y="6441055"/>
            <a:ext cx="8352928" cy="2964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1200" dirty="0"/>
              <a:t>DTMF 2022                                                             </a:t>
            </a:r>
            <a:r>
              <a:rPr lang="hr-HR" sz="1200" i="1" dirty="0"/>
              <a:t>Kapljična eksplozija </a:t>
            </a:r>
            <a:r>
              <a:rPr lang="hr-HR" sz="1200" dirty="0"/>
              <a:t>– Dodatni slajdovi                                                                                 33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40630795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>
          <a:xfrm>
            <a:off x="440746" y="101590"/>
            <a:ext cx="8229600" cy="1143000"/>
          </a:xfrm>
        </p:spPr>
        <p:txBody>
          <a:bodyPr>
            <a:noAutofit/>
          </a:bodyPr>
          <a:lstStyle/>
          <a:p>
            <a:r>
              <a:rPr lang="hr-HR" sz="3600" dirty="0"/>
              <a:t>Temperature </a:t>
            </a:r>
            <a:r>
              <a:rPr lang="hr-HR" sz="3600" dirty="0" err="1"/>
              <a:t>distribution</a:t>
            </a:r>
            <a:endParaRPr lang="en-GB" sz="3600" i="1" dirty="0"/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295263B3-9297-457D-AEF9-8C334A0668A5}"/>
              </a:ext>
            </a:extLst>
          </p:cNvPr>
          <p:cNvSpPr txBox="1"/>
          <p:nvPr/>
        </p:nvSpPr>
        <p:spPr>
          <a:xfrm>
            <a:off x="679941" y="1647470"/>
            <a:ext cx="229859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hr-HR" dirty="0" err="1"/>
              <a:t>Fourier-Biot</a:t>
            </a:r>
            <a:r>
              <a:rPr lang="hr-HR" dirty="0"/>
              <a:t> </a:t>
            </a:r>
            <a:r>
              <a:rPr lang="hr-HR" dirty="0" err="1"/>
              <a:t>equation</a:t>
            </a:r>
            <a:r>
              <a:rPr lang="en-GB" dirty="0"/>
              <a:t>:</a:t>
            </a:r>
          </a:p>
        </p:txBody>
      </p:sp>
      <p:sp>
        <p:nvSpPr>
          <p:cNvPr id="17" name="TekstniOkvir 16">
            <a:extLst>
              <a:ext uri="{FF2B5EF4-FFF2-40B4-BE49-F238E27FC236}">
                <a16:creationId xmlns:a16="http://schemas.microsoft.com/office/drawing/2014/main" id="{DAE224D9-B421-4DD5-B4EC-2BD611AA5A96}"/>
              </a:ext>
            </a:extLst>
          </p:cNvPr>
          <p:cNvSpPr txBox="1"/>
          <p:nvPr/>
        </p:nvSpPr>
        <p:spPr>
          <a:xfrm>
            <a:off x="697851" y="3429000"/>
            <a:ext cx="229859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hr-HR" dirty="0" err="1"/>
              <a:t>Boundary</a:t>
            </a:r>
            <a:r>
              <a:rPr lang="hr-HR" dirty="0"/>
              <a:t> </a:t>
            </a:r>
            <a:r>
              <a:rPr lang="hr-HR" dirty="0" err="1"/>
              <a:t>conditions</a:t>
            </a:r>
            <a:r>
              <a:rPr lang="en-GB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kstniOkvir 11">
                <a:extLst>
                  <a:ext uri="{FF2B5EF4-FFF2-40B4-BE49-F238E27FC236}">
                    <a16:creationId xmlns:a16="http://schemas.microsoft.com/office/drawing/2014/main" id="{F1584128-744F-4333-8F56-E339295DB673}"/>
                  </a:ext>
                </a:extLst>
              </p:cNvPr>
              <p:cNvSpPr txBox="1"/>
              <p:nvPr/>
            </p:nvSpPr>
            <p:spPr>
              <a:xfrm>
                <a:off x="786558" y="2220736"/>
                <a:ext cx="3078088" cy="7146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𝜌𝜅</m:t>
                      </m:r>
                      <m:d>
                        <m:dPr>
                          <m:ctrlP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GB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GB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num>
                            <m:den>
                              <m:r>
                                <a:rPr lang="en-GB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GB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  <m:r>
                            <a:rPr lang="en-GB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acc>
                            <m:accPr>
                              <m:chr m:val="⃗"/>
                              <m:ctrlPr>
                                <a:rPr lang="en-GB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𝒗</m:t>
                              </m:r>
                            </m:e>
                          </m:acc>
                          <m:r>
                            <a:rPr lang="en-GB" b="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∙</m:t>
                          </m:r>
                          <m:r>
                            <m:rPr>
                              <m:sty m:val="p"/>
                            </m:rPr>
                            <a:rPr lang="en-GB" b="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∇</m:t>
                          </m:r>
                          <m:r>
                            <a:rPr lang="en-GB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en-GB" b="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GB" b="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en-GB" b="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∙</m:t>
                      </m:r>
                      <m:d>
                        <m:dPr>
                          <m:endChr m:val=""/>
                          <m:ctrlPr>
                            <a:rPr lang="en-GB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m:rPr>
                              <m:sty m:val="p"/>
                            </m:rPr>
                            <a:rPr lang="en-GB" b="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∇</m:t>
                          </m:r>
                          <m:r>
                            <a:rPr lang="en-GB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hr-H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TekstniOkvir 11">
                <a:extLst>
                  <a:ext uri="{FF2B5EF4-FFF2-40B4-BE49-F238E27FC236}">
                    <a16:creationId xmlns:a16="http://schemas.microsoft.com/office/drawing/2014/main" id="{F1584128-744F-4333-8F56-E339295DB6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558" y="2220736"/>
                <a:ext cx="3078088" cy="71468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kstniOkvir 13">
                <a:extLst>
                  <a:ext uri="{FF2B5EF4-FFF2-40B4-BE49-F238E27FC236}">
                    <a16:creationId xmlns:a16="http://schemas.microsoft.com/office/drawing/2014/main" id="{E5AB3E95-C61D-447E-88EB-BD7980484816}"/>
                  </a:ext>
                </a:extLst>
              </p:cNvPr>
              <p:cNvSpPr txBox="1"/>
              <p:nvPr/>
            </p:nvSpPr>
            <p:spPr>
              <a:xfrm>
                <a:off x="772816" y="3993505"/>
                <a:ext cx="3439144" cy="3929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hr-HR" sz="200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𝑇</m:t>
                    </m:r>
                    <m:r>
                      <a:rPr lang="hr-HR" sz="200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sSub>
                      <m:sSubPr>
                        <m:ctrlPr>
                          <a:rPr lang="hr-HR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hr-HR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𝑇</m:t>
                        </m:r>
                      </m:e>
                      <m:sub>
                        <m:r>
                          <a:rPr lang="hr-HR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𝑜</m:t>
                        </m:r>
                      </m:sub>
                    </m:sSub>
                  </m:oMath>
                </a14:m>
                <a:r>
                  <a:rPr lang="hr-HR" sz="1800" dirty="0">
                    <a:effectLst/>
                    <a:latin typeface="Garamond" panose="02020404030301010803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for initial </a:t>
                </a:r>
                <a:r>
                  <a:rPr lang="hr-HR" sz="1800" dirty="0" err="1">
                    <a:effectLst/>
                    <a:latin typeface="Garamond" panose="02020404030301010803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environment</a:t>
                </a:r>
                <a:endParaRPr lang="en-GB" dirty="0"/>
              </a:p>
            </p:txBody>
          </p:sp>
        </mc:Choice>
        <mc:Fallback xmlns="">
          <p:sp>
            <p:nvSpPr>
              <p:cNvPr id="14" name="TekstniOkvir 13">
                <a:extLst>
                  <a:ext uri="{FF2B5EF4-FFF2-40B4-BE49-F238E27FC236}">
                    <a16:creationId xmlns:a16="http://schemas.microsoft.com/office/drawing/2014/main" id="{E5AB3E95-C61D-447E-88EB-BD79804848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816" y="3993505"/>
                <a:ext cx="3439144" cy="392993"/>
              </a:xfrm>
              <a:prstGeom prst="rect">
                <a:avLst/>
              </a:prstGeom>
              <a:blipFill>
                <a:blip r:embed="rId3"/>
                <a:stretch>
                  <a:fillRect b="-246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kstniOkvir 15">
                <a:extLst>
                  <a:ext uri="{FF2B5EF4-FFF2-40B4-BE49-F238E27FC236}">
                    <a16:creationId xmlns:a16="http://schemas.microsoft.com/office/drawing/2014/main" id="{81A655E2-AE8C-4688-BDCC-F26F27D500D6}"/>
                  </a:ext>
                </a:extLst>
              </p:cNvPr>
              <p:cNvSpPr txBox="1"/>
              <p:nvPr/>
            </p:nvSpPr>
            <p:spPr>
              <a:xfrm>
                <a:off x="772816" y="4597096"/>
                <a:ext cx="423123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hr-HR" sz="180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𝑇</m:t>
                    </m:r>
                    <m:r>
                      <a:rPr lang="hr-HR" sz="180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hr-HR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hr-HR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𝑇</m:t>
                        </m:r>
                      </m:e>
                      <m:sub>
                        <m:r>
                          <a:rPr lang="hr-HR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𝐻</m:t>
                        </m:r>
                        <m:r>
                          <a:rPr lang="hr-HR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hr-HR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𝑂</m:t>
                        </m:r>
                      </m:sub>
                    </m:sSub>
                  </m:oMath>
                </a14:m>
                <a:r>
                  <a:rPr lang="hr-HR" sz="1800" dirty="0">
                    <a:effectLst/>
                    <a:latin typeface="Garamond" panose="02020404030301010803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hr-HR" sz="1600" dirty="0">
                    <a:effectLst/>
                    <a:latin typeface="Garamond" panose="02020404030301010803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for   </a:t>
                </a:r>
                <a14:m>
                  <m:oMath xmlns:m="http://schemas.openxmlformats.org/officeDocument/2006/math">
                    <m:r>
                      <a:rPr lang="hr-HR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hr-HR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𝑧</m:t>
                    </m:r>
                    <m:r>
                      <a:rPr lang="hr-HR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hr-HR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hr-HR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0,</m:t>
                        </m:r>
                        <m:sSub>
                          <m:sSubPr>
                            <m:ctrlPr>
                              <a:rPr lang="hr-HR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hr-HR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hr-HR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hr-HR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)∩(</m:t>
                    </m:r>
                    <m:r>
                      <a:rPr lang="hr-HR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𝑟</m:t>
                    </m:r>
                    <m:r>
                      <a:rPr lang="hr-HR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𝜖</m:t>
                    </m:r>
                    <m:d>
                      <m:dPr>
                        <m:begChr m:val="["/>
                        <m:endChr m:val="]"/>
                        <m:ctrlPr>
                          <a:rPr lang="hr-HR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hr-HR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0,</m:t>
                        </m:r>
                        <m:sSub>
                          <m:sSubPr>
                            <m:ctrlPr>
                              <a:rPr lang="hr-HR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hr-HR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hr-HR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hr-HR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16" name="TekstniOkvir 15">
                <a:extLst>
                  <a:ext uri="{FF2B5EF4-FFF2-40B4-BE49-F238E27FC236}">
                    <a16:creationId xmlns:a16="http://schemas.microsoft.com/office/drawing/2014/main" id="{81A655E2-AE8C-4688-BDCC-F26F27D500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816" y="4597096"/>
                <a:ext cx="4231232" cy="369332"/>
              </a:xfrm>
              <a:prstGeom prst="rect">
                <a:avLst/>
              </a:prstGeom>
              <a:blipFill>
                <a:blip r:embed="rId4"/>
                <a:stretch>
                  <a:fillRect b="-1967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kstniOkvir 17">
                <a:extLst>
                  <a:ext uri="{FF2B5EF4-FFF2-40B4-BE49-F238E27FC236}">
                    <a16:creationId xmlns:a16="http://schemas.microsoft.com/office/drawing/2014/main" id="{94510FF5-AB89-4A03-8882-AF62E7C96CF0}"/>
                  </a:ext>
                </a:extLst>
              </p:cNvPr>
              <p:cNvSpPr txBox="1"/>
              <p:nvPr/>
            </p:nvSpPr>
            <p:spPr>
              <a:xfrm>
                <a:off x="772816" y="5263092"/>
                <a:ext cx="4663280" cy="3629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hr-HR" sz="180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hr-HR" sz="180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𝐻</m:t>
                    </m:r>
                    <m:r>
                      <a:rPr lang="hr-HR" sz="180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=−</m:t>
                    </m:r>
                    <m:sSub>
                      <m:sSubPr>
                        <m:ctrlPr>
                          <a:rPr lang="hr-HR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hr-HR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𝐽</m:t>
                        </m:r>
                      </m:e>
                      <m:sub>
                        <m:r>
                          <a:rPr lang="hr-HR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𝐻</m:t>
                        </m:r>
                        <m:r>
                          <a:rPr lang="hr-HR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hr-HR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𝑂</m:t>
                        </m:r>
                      </m:sub>
                    </m:sSub>
                    <m:sSub>
                      <m:sSubPr>
                        <m:ctrlPr>
                          <a:rPr lang="hr-HR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hr-HR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</m:e>
                      <m:sub>
                        <m:r>
                          <a:rPr lang="hr-HR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𝐻</m:t>
                        </m:r>
                        <m:r>
                          <a:rPr lang="hr-HR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hr-HR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𝑂</m:t>
                        </m:r>
                      </m:sub>
                    </m:sSub>
                    <m:r>
                      <a:rPr lang="hr-HR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sSub>
                      <m:sSubPr>
                        <m:ctrlPr>
                          <a:rPr lang="hr-HR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hr-HR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𝐽</m:t>
                        </m:r>
                      </m:e>
                      <m:sub>
                        <m:r>
                          <a:rPr lang="hr-HR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sub>
                    </m:sSub>
                    <m:sSub>
                      <m:sSubPr>
                        <m:ctrlPr>
                          <a:rPr lang="hr-HR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hr-HR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</m:e>
                      <m:sub>
                        <m:r>
                          <a:rPr lang="hr-HR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hr-HR" sz="1600" dirty="0">
                    <a:effectLst/>
                    <a:latin typeface="Garamond" panose="02020404030301010803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r>
                  <a:rPr lang="hr-HR" sz="1600" dirty="0" err="1">
                    <a:effectLst/>
                    <a:latin typeface="Garamond" panose="02020404030301010803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in</a:t>
                </a:r>
                <a:r>
                  <a:rPr lang="hr-HR" sz="1600" dirty="0">
                    <a:effectLst/>
                    <a:latin typeface="Garamond" panose="02020404030301010803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hr-HR" sz="1600" dirty="0" err="1">
                    <a:effectLst/>
                    <a:latin typeface="Garamond" panose="02020404030301010803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point</a:t>
                </a:r>
                <a:r>
                  <a:rPr lang="hr-HR" sz="1600" dirty="0">
                    <a:effectLst/>
                    <a:latin typeface="Garamond" panose="02020404030301010803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14:m>
                  <m:oMath xmlns:m="http://schemas.openxmlformats.org/officeDocument/2006/math">
                    <m:r>
                      <a:rPr lang="hr-HR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𝑧</m:t>
                    </m:r>
                    <m:r>
                      <a:rPr lang="hr-HR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hr-HR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h</m:t>
                    </m:r>
                    <m:r>
                      <a:rPr lang="hr-HR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hr-HR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𝑟</m:t>
                    </m:r>
                    <m:r>
                      <a:rPr lang="hr-HR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hr-HR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hr-HR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hr-HR" sz="1600" dirty="0">
                    <a:effectLst/>
                    <a:latin typeface="Garamond" panose="02020404030301010803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GB" dirty="0"/>
              </a:p>
            </p:txBody>
          </p:sp>
        </mc:Choice>
        <mc:Fallback xmlns="">
          <p:sp>
            <p:nvSpPr>
              <p:cNvPr id="18" name="TekstniOkvir 17">
                <a:extLst>
                  <a:ext uri="{FF2B5EF4-FFF2-40B4-BE49-F238E27FC236}">
                    <a16:creationId xmlns:a16="http://schemas.microsoft.com/office/drawing/2014/main" id="{94510FF5-AB89-4A03-8882-AF62E7C96C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816" y="5263092"/>
                <a:ext cx="4663280" cy="362984"/>
              </a:xfrm>
              <a:prstGeom prst="rect">
                <a:avLst/>
              </a:prstGeom>
              <a:blipFill>
                <a:blip r:embed="rId5"/>
                <a:stretch>
                  <a:fillRect b="-21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zervirano mjesto sadržaja 2">
            <a:extLst>
              <a:ext uri="{FF2B5EF4-FFF2-40B4-BE49-F238E27FC236}">
                <a16:creationId xmlns:a16="http://schemas.microsoft.com/office/drawing/2014/main" id="{3A3663E3-8B76-4520-8063-EDE32EA3D362}"/>
              </a:ext>
            </a:extLst>
          </p:cNvPr>
          <p:cNvSpPr txBox="1">
            <a:spLocks/>
          </p:cNvSpPr>
          <p:nvPr/>
        </p:nvSpPr>
        <p:spPr>
          <a:xfrm>
            <a:off x="406336" y="6441055"/>
            <a:ext cx="8352928" cy="2964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1200" dirty="0"/>
              <a:t>DTMF 2022                                                             </a:t>
            </a:r>
            <a:r>
              <a:rPr lang="hr-HR" sz="1200" i="1" dirty="0"/>
              <a:t>Kapljična eksplozija </a:t>
            </a:r>
            <a:r>
              <a:rPr lang="hr-HR" sz="1200" dirty="0"/>
              <a:t>– Dodatni slajdovi                                                                                 34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6529814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 3"/>
          <p:cNvSpPr/>
          <p:nvPr/>
        </p:nvSpPr>
        <p:spPr>
          <a:xfrm>
            <a:off x="0" y="-8276"/>
            <a:ext cx="9144000" cy="1350000"/>
          </a:xfrm>
          <a:prstGeom prst="rect">
            <a:avLst/>
          </a:prstGeom>
          <a:solidFill>
            <a:srgbClr val="8610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aphicFrame>
        <p:nvGraphicFramePr>
          <p:cNvPr id="6" name="Rezervirano mjesto sadržaja 5"/>
          <p:cNvGraphicFramePr>
            <a:graphicFrameLocks noGrp="1"/>
          </p:cNvGraphicFramePr>
          <p:nvPr>
            <p:ph idx="1"/>
          </p:nvPr>
        </p:nvGraphicFramePr>
        <p:xfrm>
          <a:off x="438150" y="1484313"/>
          <a:ext cx="8229600" cy="51850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Naslov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dirty="0">
                <a:solidFill>
                  <a:schemeClr val="bg1"/>
                </a:solidFill>
              </a:rPr>
              <a:t>Table of Contents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9144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>
          <a:xfrm>
            <a:off x="440746" y="101590"/>
            <a:ext cx="8229600" cy="1143000"/>
          </a:xfrm>
        </p:spPr>
        <p:txBody>
          <a:bodyPr>
            <a:noAutofit/>
          </a:bodyPr>
          <a:lstStyle/>
          <a:p>
            <a:r>
              <a:rPr lang="hr-HR" sz="3600" dirty="0" err="1"/>
              <a:t>Alcohol</a:t>
            </a:r>
            <a:r>
              <a:rPr lang="hr-HR" sz="3600" dirty="0"/>
              <a:t> </a:t>
            </a:r>
            <a:r>
              <a:rPr lang="hr-HR" sz="3600" dirty="0" err="1"/>
              <a:t>evaporation</a:t>
            </a:r>
            <a:endParaRPr lang="en-GB" sz="3600" i="1" dirty="0"/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295263B3-9297-457D-AEF9-8C334A0668A5}"/>
              </a:ext>
            </a:extLst>
          </p:cNvPr>
          <p:cNvSpPr txBox="1"/>
          <p:nvPr/>
        </p:nvSpPr>
        <p:spPr>
          <a:xfrm>
            <a:off x="679941" y="1647470"/>
            <a:ext cx="209185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hr-HR" dirty="0" err="1"/>
              <a:t>Diffusion</a:t>
            </a:r>
            <a:r>
              <a:rPr lang="hr-HR" dirty="0"/>
              <a:t> </a:t>
            </a:r>
            <a:r>
              <a:rPr lang="hr-HR" dirty="0" err="1"/>
              <a:t>equations</a:t>
            </a:r>
            <a:r>
              <a:rPr lang="en-GB" dirty="0"/>
              <a:t>:</a:t>
            </a:r>
          </a:p>
        </p:txBody>
      </p:sp>
      <p:sp>
        <p:nvSpPr>
          <p:cNvPr id="17" name="TekstniOkvir 16">
            <a:extLst>
              <a:ext uri="{FF2B5EF4-FFF2-40B4-BE49-F238E27FC236}">
                <a16:creationId xmlns:a16="http://schemas.microsoft.com/office/drawing/2014/main" id="{DAE224D9-B421-4DD5-B4EC-2BD611AA5A96}"/>
              </a:ext>
            </a:extLst>
          </p:cNvPr>
          <p:cNvSpPr txBox="1"/>
          <p:nvPr/>
        </p:nvSpPr>
        <p:spPr>
          <a:xfrm>
            <a:off x="679940" y="3914410"/>
            <a:ext cx="223587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hr-HR" dirty="0" err="1"/>
              <a:t>Boundary</a:t>
            </a:r>
            <a:r>
              <a:rPr lang="hr-HR" dirty="0"/>
              <a:t> </a:t>
            </a:r>
            <a:r>
              <a:rPr lang="hr-HR" dirty="0" err="1"/>
              <a:t>conditions</a:t>
            </a:r>
            <a:r>
              <a:rPr lang="en-GB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kstniOkvir 11">
                <a:extLst>
                  <a:ext uri="{FF2B5EF4-FFF2-40B4-BE49-F238E27FC236}">
                    <a16:creationId xmlns:a16="http://schemas.microsoft.com/office/drawing/2014/main" id="{D859D3AA-5E85-4E66-95A5-4B2819720758}"/>
                  </a:ext>
                </a:extLst>
              </p:cNvPr>
              <p:cNvSpPr txBox="1"/>
              <p:nvPr/>
            </p:nvSpPr>
            <p:spPr>
              <a:xfrm>
                <a:off x="755576" y="2132856"/>
                <a:ext cx="3249812" cy="6260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GB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GB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  <m:r>
                                <a:rPr lang="en-GB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</m:sub>
                          </m:sSub>
                        </m:num>
                        <m:den>
                          <m:r>
                            <a:rPr lang="en-GB" i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GB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GB" i="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en-GB" i="0">
                          <a:latin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en-GB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GB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  <m:r>
                                <a:rPr lang="en-GB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lang="en-GB" i="0">
                              <a:latin typeface="Cambria Math" panose="02040503050406030204" pitchFamily="18" charset="0"/>
                            </a:rPr>
                            <m:t>∇</m:t>
                          </m:r>
                          <m:sSub>
                            <m:sSubPr>
                              <m:ctrlPr>
                                <a:rPr lang="en-GB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GB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n-GB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2" name="TekstniOkvir 11">
                <a:extLst>
                  <a:ext uri="{FF2B5EF4-FFF2-40B4-BE49-F238E27FC236}">
                    <a16:creationId xmlns:a16="http://schemas.microsoft.com/office/drawing/2014/main" id="{D859D3AA-5E85-4E66-95A5-4B28197207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76" y="2132856"/>
                <a:ext cx="3249812" cy="62606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kstniOkvir 15">
                <a:extLst>
                  <a:ext uri="{FF2B5EF4-FFF2-40B4-BE49-F238E27FC236}">
                    <a16:creationId xmlns:a16="http://schemas.microsoft.com/office/drawing/2014/main" id="{2865EC58-2610-4339-AC15-F6E57225B3E4}"/>
                  </a:ext>
                </a:extLst>
              </p:cNvPr>
              <p:cNvSpPr txBox="1"/>
              <p:nvPr/>
            </p:nvSpPr>
            <p:spPr>
              <a:xfrm>
                <a:off x="755576" y="2852936"/>
                <a:ext cx="3249812" cy="6260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GB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GB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hr-HR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num>
                        <m:den>
                          <m:r>
                            <a:rPr lang="en-GB" i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GB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GB" i="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en-GB" i="0">
                          <a:latin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en-GB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GB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hr-HR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lang="en-GB" i="0">
                              <a:latin typeface="Cambria Math" panose="02040503050406030204" pitchFamily="18" charset="0"/>
                            </a:rPr>
                            <m:t>∇</m:t>
                          </m:r>
                          <m:sSub>
                            <m:sSubPr>
                              <m:ctrlPr>
                                <a:rPr lang="en-GB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GB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hr-HR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6" name="TekstniOkvir 15">
                <a:extLst>
                  <a:ext uri="{FF2B5EF4-FFF2-40B4-BE49-F238E27FC236}">
                    <a16:creationId xmlns:a16="http://schemas.microsoft.com/office/drawing/2014/main" id="{2865EC58-2610-4339-AC15-F6E57225B3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76" y="2852936"/>
                <a:ext cx="3249812" cy="62606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kstniOkvir 17">
                <a:extLst>
                  <a:ext uri="{FF2B5EF4-FFF2-40B4-BE49-F238E27FC236}">
                    <a16:creationId xmlns:a16="http://schemas.microsoft.com/office/drawing/2014/main" id="{A6D8BB87-DA72-4408-91CB-7CD331235867}"/>
                  </a:ext>
                </a:extLst>
              </p:cNvPr>
              <p:cNvSpPr txBox="1"/>
              <p:nvPr/>
            </p:nvSpPr>
            <p:spPr>
              <a:xfrm>
                <a:off x="755576" y="4518743"/>
                <a:ext cx="3024336" cy="3907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𝐻</m:t>
                          </m:r>
                          <m:r>
                            <a:rPr lang="en-GB" i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𝑂</m:t>
                          </m:r>
                        </m:sub>
                      </m:sSub>
                      <m:r>
                        <a:rPr lang="en-GB" i="0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GB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𝐻</m:t>
                          </m:r>
                          <m:r>
                            <a:rPr lang="en-GB" i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𝑂</m:t>
                          </m:r>
                        </m:sub>
                      </m:sSub>
                      <m:sSub>
                        <m:sSubPr>
                          <m:ctrlPr>
                            <a:rPr lang="en-GB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𝐻</m:t>
                          </m:r>
                          <m:r>
                            <a:rPr lang="en-GB" i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𝑂</m:t>
                          </m:r>
                        </m:sub>
                      </m:sSub>
                      <m:sSub>
                        <m:sSubPr>
                          <m:ctrlPr>
                            <a:rPr lang="en-GB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i="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sSub>
                        <m:sSubPr>
                          <m:ctrlPr>
                            <a:rPr lang="en-GB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GB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𝐻</m:t>
                          </m:r>
                          <m:r>
                            <a:rPr lang="en-GB" i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𝑂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8" name="TekstniOkvir 17">
                <a:extLst>
                  <a:ext uri="{FF2B5EF4-FFF2-40B4-BE49-F238E27FC236}">
                    <a16:creationId xmlns:a16="http://schemas.microsoft.com/office/drawing/2014/main" id="{A6D8BB87-DA72-4408-91CB-7CD3312358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76" y="4518743"/>
                <a:ext cx="3024336" cy="390748"/>
              </a:xfrm>
              <a:prstGeom prst="rect">
                <a:avLst/>
              </a:prstGeom>
              <a:blipFill>
                <a:blip r:embed="rId4"/>
                <a:stretch>
                  <a:fillRect l="-403" b="-625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kstniOkvir 21">
                <a:extLst>
                  <a:ext uri="{FF2B5EF4-FFF2-40B4-BE49-F238E27FC236}">
                    <a16:creationId xmlns:a16="http://schemas.microsoft.com/office/drawing/2014/main" id="{D8A8AC96-1F97-451C-B8ED-96EC4221CB50}"/>
                  </a:ext>
                </a:extLst>
              </p:cNvPr>
              <p:cNvSpPr txBox="1"/>
              <p:nvPr/>
            </p:nvSpPr>
            <p:spPr>
              <a:xfrm>
                <a:off x="755576" y="5085184"/>
                <a:ext cx="2088232" cy="3907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GB" i="0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GB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sSub>
                        <m:sSubPr>
                          <m:ctrlPr>
                            <a:rPr lang="en-GB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sSub>
                        <m:sSubPr>
                          <m:ctrlPr>
                            <a:rPr lang="en-GB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i="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sSub>
                        <m:sSubPr>
                          <m:ctrlPr>
                            <a:rPr lang="en-GB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GB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2" name="TekstniOkvir 21">
                <a:extLst>
                  <a:ext uri="{FF2B5EF4-FFF2-40B4-BE49-F238E27FC236}">
                    <a16:creationId xmlns:a16="http://schemas.microsoft.com/office/drawing/2014/main" id="{D8A8AC96-1F97-451C-B8ED-96EC4221CB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76" y="5085184"/>
                <a:ext cx="2088232" cy="390748"/>
              </a:xfrm>
              <a:prstGeom prst="rect">
                <a:avLst/>
              </a:prstGeom>
              <a:blipFill>
                <a:blip r:embed="rId5"/>
                <a:stretch>
                  <a:fillRect l="-583" b="-625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zervirano mjesto sadržaja 2">
            <a:extLst>
              <a:ext uri="{FF2B5EF4-FFF2-40B4-BE49-F238E27FC236}">
                <a16:creationId xmlns:a16="http://schemas.microsoft.com/office/drawing/2014/main" id="{78610990-F40B-47C3-ABB2-EBD6E37DB505}"/>
              </a:ext>
            </a:extLst>
          </p:cNvPr>
          <p:cNvSpPr txBox="1">
            <a:spLocks/>
          </p:cNvSpPr>
          <p:nvPr/>
        </p:nvSpPr>
        <p:spPr>
          <a:xfrm>
            <a:off x="406336" y="6441055"/>
            <a:ext cx="8352928" cy="2964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1200" dirty="0"/>
              <a:t>DTMF 2022                                                             </a:t>
            </a:r>
            <a:r>
              <a:rPr lang="hr-HR" sz="1200" i="1" dirty="0"/>
              <a:t>Kapljična eksplozija </a:t>
            </a:r>
            <a:r>
              <a:rPr lang="hr-HR" sz="1200" dirty="0"/>
              <a:t>– Dodatni slajdovi                                                                                 35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4253778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Slika 35">
            <a:extLst>
              <a:ext uri="{FF2B5EF4-FFF2-40B4-BE49-F238E27FC236}">
                <a16:creationId xmlns:a16="http://schemas.microsoft.com/office/drawing/2014/main" id="{4ECF83D7-D813-4E59-A15B-3FB1898F96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063" t="52464" r="49212" b="41773"/>
          <a:stretch/>
        </p:blipFill>
        <p:spPr>
          <a:xfrm>
            <a:off x="3063194" y="2768625"/>
            <a:ext cx="863941" cy="592728"/>
          </a:xfrm>
          <a:prstGeom prst="rect">
            <a:avLst/>
          </a:prstGeom>
        </p:spPr>
      </p:pic>
      <p:sp>
        <p:nvSpPr>
          <p:cNvPr id="4" name="Naslov 3"/>
          <p:cNvSpPr>
            <a:spLocks noGrp="1"/>
          </p:cNvSpPr>
          <p:nvPr>
            <p:ph type="title"/>
          </p:nvPr>
        </p:nvSpPr>
        <p:spPr>
          <a:xfrm>
            <a:off x="440746" y="101590"/>
            <a:ext cx="8229600" cy="1143000"/>
          </a:xfrm>
        </p:spPr>
        <p:txBody>
          <a:bodyPr>
            <a:noAutofit/>
          </a:bodyPr>
          <a:lstStyle/>
          <a:p>
            <a:r>
              <a:rPr lang="hr-HR" sz="3600" dirty="0"/>
              <a:t>Droplet fragmentation</a:t>
            </a:r>
            <a:endParaRPr lang="en-GB" sz="3600" i="1" dirty="0"/>
          </a:p>
        </p:txBody>
      </p:sp>
      <p:sp>
        <p:nvSpPr>
          <p:cNvPr id="13" name="Rezervirano mjesto sadržaja 2">
            <a:extLst>
              <a:ext uri="{FF2B5EF4-FFF2-40B4-BE49-F238E27FC236}">
                <a16:creationId xmlns:a16="http://schemas.microsoft.com/office/drawing/2014/main" id="{80B52341-7EAC-4B35-9DA3-E65CB00294FC}"/>
              </a:ext>
            </a:extLst>
          </p:cNvPr>
          <p:cNvSpPr txBox="1">
            <a:spLocks/>
          </p:cNvSpPr>
          <p:nvPr/>
        </p:nvSpPr>
        <p:spPr>
          <a:xfrm>
            <a:off x="406336" y="6441055"/>
            <a:ext cx="8352928" cy="2964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1200" dirty="0"/>
              <a:t>DTMF 2022                                                             </a:t>
            </a:r>
            <a:r>
              <a:rPr lang="hr-HR" sz="1200" i="1" dirty="0"/>
              <a:t>Kapljična eksplozija </a:t>
            </a:r>
            <a:r>
              <a:rPr lang="hr-HR" sz="1200" dirty="0"/>
              <a:t>– Teoretski model                                                                                 13</a:t>
            </a:r>
            <a:endParaRPr lang="en-GB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kstniOkvir 2">
                <a:extLst>
                  <a:ext uri="{FF2B5EF4-FFF2-40B4-BE49-F238E27FC236}">
                    <a16:creationId xmlns:a16="http://schemas.microsoft.com/office/drawing/2014/main" id="{E23CADBF-8F48-4A48-9FA7-B1EF3A0E2656}"/>
                  </a:ext>
                </a:extLst>
              </p:cNvPr>
              <p:cNvSpPr txBox="1"/>
              <p:nvPr/>
            </p:nvSpPr>
            <p:spPr>
              <a:xfrm>
                <a:off x="5736606" y="2227431"/>
                <a:ext cx="1826589" cy="6223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hr-H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r>
                        <a:rPr lang="hr-H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hr-H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hr-H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hr-H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r-H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hr-H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hr-H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hr-H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den>
                          </m:f>
                          <m:r>
                            <a:rPr lang="hr-H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hr-H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r-H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hr-H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hr-H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hr-H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" name="TekstniOkvir 2">
                <a:extLst>
                  <a:ext uri="{FF2B5EF4-FFF2-40B4-BE49-F238E27FC236}">
                    <a16:creationId xmlns:a16="http://schemas.microsoft.com/office/drawing/2014/main" id="{E23CADBF-8F48-4A48-9FA7-B1EF3A0E26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6606" y="2227431"/>
                <a:ext cx="1826589" cy="62235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kstniOkvir 15">
            <a:extLst>
              <a:ext uri="{FF2B5EF4-FFF2-40B4-BE49-F238E27FC236}">
                <a16:creationId xmlns:a16="http://schemas.microsoft.com/office/drawing/2014/main" id="{BF506314-3B26-47BB-97B7-81A5A6F34818}"/>
              </a:ext>
            </a:extLst>
          </p:cNvPr>
          <p:cNvSpPr txBox="1"/>
          <p:nvPr/>
        </p:nvSpPr>
        <p:spPr>
          <a:xfrm>
            <a:off x="5407353" y="1737509"/>
            <a:ext cx="273630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r-HR" dirty="0"/>
              <a:t>Young-Laplace equation</a:t>
            </a:r>
            <a:r>
              <a:rPr lang="en-GB" dirty="0"/>
              <a:t>: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7B457A50-B319-4399-A253-5686B30627E3}"/>
              </a:ext>
            </a:extLst>
          </p:cNvPr>
          <p:cNvSpPr txBox="1"/>
          <p:nvPr/>
        </p:nvSpPr>
        <p:spPr>
          <a:xfrm>
            <a:off x="925130" y="1737509"/>
            <a:ext cx="281696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r-HR" dirty="0"/>
              <a:t>Plateau-Rayleigh instability</a:t>
            </a:r>
            <a:r>
              <a:rPr lang="en-GB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kstniOkvir 4">
                <a:extLst>
                  <a:ext uri="{FF2B5EF4-FFF2-40B4-BE49-F238E27FC236}">
                    <a16:creationId xmlns:a16="http://schemas.microsoft.com/office/drawing/2014/main" id="{E667BA38-548F-4FD9-A9B9-31250FBD6F14}"/>
                  </a:ext>
                </a:extLst>
              </p:cNvPr>
              <p:cNvSpPr txBox="1"/>
              <p:nvPr/>
            </p:nvSpPr>
            <p:spPr>
              <a:xfrm>
                <a:off x="1798096" y="2281719"/>
                <a:ext cx="111979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hr-H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sSub>
                        <m:sSubPr>
                          <m:ctrlPr>
                            <a:rPr lang="hr-H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r-H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hr-H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hr-H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hr-H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r>
                        <m:rPr>
                          <m:sty m:val="p"/>
                        </m:rPr>
                        <a:rPr lang="el-G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λ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" name="TekstniOkvir 4">
                <a:extLst>
                  <a:ext uri="{FF2B5EF4-FFF2-40B4-BE49-F238E27FC236}">
                    <a16:creationId xmlns:a16="http://schemas.microsoft.com/office/drawing/2014/main" id="{E667BA38-548F-4FD9-A9B9-31250FBD6F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8096" y="2281719"/>
                <a:ext cx="1119794" cy="276999"/>
              </a:xfrm>
              <a:prstGeom prst="rect">
                <a:avLst/>
              </a:prstGeom>
              <a:blipFill>
                <a:blip r:embed="rId5"/>
                <a:stretch>
                  <a:fillRect l="-4891" r="-4891" b="-1521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upa 9">
            <a:extLst>
              <a:ext uri="{FF2B5EF4-FFF2-40B4-BE49-F238E27FC236}">
                <a16:creationId xmlns:a16="http://schemas.microsoft.com/office/drawing/2014/main" id="{361A7B36-4B5D-46D2-960D-5534C100ED9E}"/>
              </a:ext>
            </a:extLst>
          </p:cNvPr>
          <p:cNvGrpSpPr/>
          <p:nvPr/>
        </p:nvGrpSpPr>
        <p:grpSpPr>
          <a:xfrm>
            <a:off x="745044" y="2891615"/>
            <a:ext cx="2232248" cy="2232248"/>
            <a:chOff x="1734485" y="3857307"/>
            <a:chExt cx="1541371" cy="1541371"/>
          </a:xfrm>
        </p:grpSpPr>
        <p:sp>
          <p:nvSpPr>
            <p:cNvPr id="9" name="Elipsa 8">
              <a:extLst>
                <a:ext uri="{FF2B5EF4-FFF2-40B4-BE49-F238E27FC236}">
                  <a16:creationId xmlns:a16="http://schemas.microsoft.com/office/drawing/2014/main" id="{DE574C9C-633B-4A1F-9D6C-460145B5A45C}"/>
                </a:ext>
              </a:extLst>
            </p:cNvPr>
            <p:cNvSpPr/>
            <p:nvPr/>
          </p:nvSpPr>
          <p:spPr>
            <a:xfrm>
              <a:off x="1734485" y="3857307"/>
              <a:ext cx="1541371" cy="154137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" name="Elipsa 6">
              <a:extLst>
                <a:ext uri="{FF2B5EF4-FFF2-40B4-BE49-F238E27FC236}">
                  <a16:creationId xmlns:a16="http://schemas.microsoft.com/office/drawing/2014/main" id="{6052EE22-814F-4CC9-AA60-3EB13F44A986}"/>
                </a:ext>
              </a:extLst>
            </p:cNvPr>
            <p:cNvSpPr/>
            <p:nvPr/>
          </p:nvSpPr>
          <p:spPr>
            <a:xfrm>
              <a:off x="1791891" y="3914713"/>
              <a:ext cx="1426557" cy="1426557"/>
            </a:xfrm>
            <a:prstGeom prst="ellipse">
              <a:avLst/>
            </a:prstGeom>
            <a:gradFill flip="none" rotWithShape="1">
              <a:gsLst>
                <a:gs pos="0">
                  <a:srgbClr val="0070C0"/>
                </a:gs>
                <a:gs pos="29000">
                  <a:srgbClr val="00B0F0"/>
                </a:gs>
                <a:gs pos="98558">
                  <a:schemeClr val="accent1">
                    <a:lumMod val="20000"/>
                    <a:lumOff val="80000"/>
                  </a:schemeClr>
                </a:gs>
                <a:gs pos="78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cxnSp>
        <p:nvCxnSpPr>
          <p:cNvPr id="12" name="Ravni poveznik sa strelicom 11">
            <a:extLst>
              <a:ext uri="{FF2B5EF4-FFF2-40B4-BE49-F238E27FC236}">
                <a16:creationId xmlns:a16="http://schemas.microsoft.com/office/drawing/2014/main" id="{8032CD42-0B60-43EC-860C-7EA5E3680C1D}"/>
              </a:ext>
            </a:extLst>
          </p:cNvPr>
          <p:cNvCxnSpPr>
            <a:cxnSpLocks/>
          </p:cNvCxnSpPr>
          <p:nvPr/>
        </p:nvCxnSpPr>
        <p:spPr>
          <a:xfrm flipV="1">
            <a:off x="1861167" y="3484897"/>
            <a:ext cx="944891" cy="522842"/>
          </a:xfrm>
          <a:prstGeom prst="straightConnector1">
            <a:avLst/>
          </a:prstGeom>
          <a:ln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kstniOkvir 17">
                <a:extLst>
                  <a:ext uri="{FF2B5EF4-FFF2-40B4-BE49-F238E27FC236}">
                    <a16:creationId xmlns:a16="http://schemas.microsoft.com/office/drawing/2014/main" id="{80BDFAE2-7F19-4032-9562-840EA2A982EF}"/>
                  </a:ext>
                </a:extLst>
              </p:cNvPr>
              <p:cNvSpPr txBox="1"/>
              <p:nvPr/>
            </p:nvSpPr>
            <p:spPr>
              <a:xfrm>
                <a:off x="1939737" y="3415015"/>
                <a:ext cx="41825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r-HR" sz="14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r-HR" sz="1400" b="0" i="1" dirty="0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hr-HR" sz="1400" b="0" i="1" dirty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18" name="TekstniOkvir 17">
                <a:extLst>
                  <a:ext uri="{FF2B5EF4-FFF2-40B4-BE49-F238E27FC236}">
                    <a16:creationId xmlns:a16="http://schemas.microsoft.com/office/drawing/2014/main" id="{80BDFAE2-7F19-4032-9562-840EA2A982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9737" y="3415015"/>
                <a:ext cx="418256" cy="30777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Elipsa 18">
            <a:extLst>
              <a:ext uri="{FF2B5EF4-FFF2-40B4-BE49-F238E27FC236}">
                <a16:creationId xmlns:a16="http://schemas.microsoft.com/office/drawing/2014/main" id="{F35C58B3-B2C4-468A-A776-2614D6360315}"/>
              </a:ext>
            </a:extLst>
          </p:cNvPr>
          <p:cNvSpPr/>
          <p:nvPr/>
        </p:nvSpPr>
        <p:spPr>
          <a:xfrm>
            <a:off x="828181" y="2973972"/>
            <a:ext cx="2065972" cy="2065972"/>
          </a:xfrm>
          <a:prstGeom prst="ellipse">
            <a:avLst/>
          </a:prstGeom>
          <a:noFill/>
          <a:ln w="95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Elipsa 19">
            <a:extLst>
              <a:ext uri="{FF2B5EF4-FFF2-40B4-BE49-F238E27FC236}">
                <a16:creationId xmlns:a16="http://schemas.microsoft.com/office/drawing/2014/main" id="{F04E2AA2-AE48-4244-8CBE-1D1A9CF10634}"/>
              </a:ext>
            </a:extLst>
          </p:cNvPr>
          <p:cNvSpPr/>
          <p:nvPr/>
        </p:nvSpPr>
        <p:spPr>
          <a:xfrm>
            <a:off x="749626" y="2890083"/>
            <a:ext cx="2232248" cy="2232248"/>
          </a:xfrm>
          <a:prstGeom prst="ellipse">
            <a:avLst/>
          </a:prstGeom>
          <a:noFill/>
          <a:ln w="95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23" name="Ravni poveznik 22">
            <a:extLst>
              <a:ext uri="{FF2B5EF4-FFF2-40B4-BE49-F238E27FC236}">
                <a16:creationId xmlns:a16="http://schemas.microsoft.com/office/drawing/2014/main" id="{A8C7C53E-0A51-4AC5-8131-84B65C2AFF4F}"/>
              </a:ext>
            </a:extLst>
          </p:cNvPr>
          <p:cNvCxnSpPr>
            <a:cxnSpLocks/>
          </p:cNvCxnSpPr>
          <p:nvPr/>
        </p:nvCxnSpPr>
        <p:spPr>
          <a:xfrm>
            <a:off x="4582800" y="1700808"/>
            <a:ext cx="0" cy="46085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ravokutnik 24">
            <a:extLst>
              <a:ext uri="{FF2B5EF4-FFF2-40B4-BE49-F238E27FC236}">
                <a16:creationId xmlns:a16="http://schemas.microsoft.com/office/drawing/2014/main" id="{CB6860D1-50C0-4A8D-ADCA-9F465BEE4228}"/>
              </a:ext>
            </a:extLst>
          </p:cNvPr>
          <p:cNvSpPr/>
          <p:nvPr/>
        </p:nvSpPr>
        <p:spPr>
          <a:xfrm>
            <a:off x="2639496" y="3373965"/>
            <a:ext cx="318744" cy="23032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27" name="Ravni poveznik 26">
            <a:extLst>
              <a:ext uri="{FF2B5EF4-FFF2-40B4-BE49-F238E27FC236}">
                <a16:creationId xmlns:a16="http://schemas.microsoft.com/office/drawing/2014/main" id="{7C9B1B25-7723-4916-A3C5-337926B1124E}"/>
              </a:ext>
            </a:extLst>
          </p:cNvPr>
          <p:cNvCxnSpPr>
            <a:cxnSpLocks/>
          </p:cNvCxnSpPr>
          <p:nvPr/>
        </p:nvCxnSpPr>
        <p:spPr>
          <a:xfrm flipV="1">
            <a:off x="2635014" y="2766461"/>
            <a:ext cx="424177" cy="60750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Ravni poveznik 27">
            <a:extLst>
              <a:ext uri="{FF2B5EF4-FFF2-40B4-BE49-F238E27FC236}">
                <a16:creationId xmlns:a16="http://schemas.microsoft.com/office/drawing/2014/main" id="{0AC4FC7C-13A3-49DD-BFFB-81C394944673}"/>
              </a:ext>
            </a:extLst>
          </p:cNvPr>
          <p:cNvCxnSpPr>
            <a:cxnSpLocks/>
          </p:cNvCxnSpPr>
          <p:nvPr/>
        </p:nvCxnSpPr>
        <p:spPr>
          <a:xfrm flipV="1">
            <a:off x="2961522" y="3365506"/>
            <a:ext cx="965613" cy="23878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Pravokutnik 31">
            <a:extLst>
              <a:ext uri="{FF2B5EF4-FFF2-40B4-BE49-F238E27FC236}">
                <a16:creationId xmlns:a16="http://schemas.microsoft.com/office/drawing/2014/main" id="{8EEB9995-D244-47AC-AC55-FD99608C2B26}"/>
              </a:ext>
            </a:extLst>
          </p:cNvPr>
          <p:cNvSpPr/>
          <p:nvPr/>
        </p:nvSpPr>
        <p:spPr>
          <a:xfrm>
            <a:off x="3059191" y="2766461"/>
            <a:ext cx="867944" cy="59904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9" name="Luk 38">
            <a:extLst>
              <a:ext uri="{FF2B5EF4-FFF2-40B4-BE49-F238E27FC236}">
                <a16:creationId xmlns:a16="http://schemas.microsoft.com/office/drawing/2014/main" id="{F65022E3-169B-4D5A-8920-4EBBAD99560D}"/>
              </a:ext>
            </a:extLst>
          </p:cNvPr>
          <p:cNvSpPr/>
          <p:nvPr/>
        </p:nvSpPr>
        <p:spPr>
          <a:xfrm>
            <a:off x="-8315771" y="-99392"/>
            <a:ext cx="12668645" cy="12668645"/>
          </a:xfrm>
          <a:prstGeom prst="arc">
            <a:avLst>
              <a:gd name="adj1" fmla="val 19617453"/>
              <a:gd name="adj2" fmla="val 19983097"/>
            </a:avLst>
          </a:prstGeom>
          <a:ln w="635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42" name="Ravni poveznik sa strelicom 41">
            <a:extLst>
              <a:ext uri="{FF2B5EF4-FFF2-40B4-BE49-F238E27FC236}">
                <a16:creationId xmlns:a16="http://schemas.microsoft.com/office/drawing/2014/main" id="{3346BE00-0168-4C06-89EA-BC73D823D73F}"/>
              </a:ext>
            </a:extLst>
          </p:cNvPr>
          <p:cNvCxnSpPr>
            <a:cxnSpLocks/>
          </p:cNvCxnSpPr>
          <p:nvPr/>
        </p:nvCxnSpPr>
        <p:spPr>
          <a:xfrm flipV="1">
            <a:off x="3534380" y="3063070"/>
            <a:ext cx="97038" cy="56511"/>
          </a:xfrm>
          <a:prstGeom prst="straightConnector1">
            <a:avLst/>
          </a:prstGeom>
          <a:ln w="6350">
            <a:solidFill>
              <a:schemeClr val="tx1"/>
            </a:solidFill>
            <a:headEnd type="stealth" w="sm" len="sm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kstniOkvir 50">
                <a:extLst>
                  <a:ext uri="{FF2B5EF4-FFF2-40B4-BE49-F238E27FC236}">
                    <a16:creationId xmlns:a16="http://schemas.microsoft.com/office/drawing/2014/main" id="{275C529C-62FD-4DDC-B09B-17EAD58E3622}"/>
                  </a:ext>
                </a:extLst>
              </p:cNvPr>
              <p:cNvSpPr txBox="1"/>
              <p:nvPr/>
            </p:nvSpPr>
            <p:spPr>
              <a:xfrm>
                <a:off x="3569083" y="2817050"/>
                <a:ext cx="32015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r-HR" sz="10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r-HR" sz="1000" b="0" i="1" dirty="0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hr-HR" sz="1000" b="0" i="1" dirty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GB" sz="1000" dirty="0"/>
              </a:p>
            </p:txBody>
          </p:sp>
        </mc:Choice>
        <mc:Fallback xmlns="">
          <p:sp>
            <p:nvSpPr>
              <p:cNvPr id="51" name="TekstniOkvir 50">
                <a:extLst>
                  <a:ext uri="{FF2B5EF4-FFF2-40B4-BE49-F238E27FC236}">
                    <a16:creationId xmlns:a16="http://schemas.microsoft.com/office/drawing/2014/main" id="{275C529C-62FD-4DDC-B09B-17EAD58E36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9083" y="2817050"/>
                <a:ext cx="320151" cy="24622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3" name="Ravni poveznik sa strelicom 52">
            <a:extLst>
              <a:ext uri="{FF2B5EF4-FFF2-40B4-BE49-F238E27FC236}">
                <a16:creationId xmlns:a16="http://schemas.microsoft.com/office/drawing/2014/main" id="{03EDE08D-7055-44FB-B35A-88A810AEF588}"/>
              </a:ext>
            </a:extLst>
          </p:cNvPr>
          <p:cNvCxnSpPr>
            <a:cxnSpLocks/>
          </p:cNvCxnSpPr>
          <p:nvPr/>
        </p:nvCxnSpPr>
        <p:spPr>
          <a:xfrm flipV="1">
            <a:off x="3062314" y="3119932"/>
            <a:ext cx="467321" cy="238467"/>
          </a:xfrm>
          <a:prstGeom prst="straightConnector1">
            <a:avLst/>
          </a:prstGeom>
          <a:ln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kstniOkvir 54">
                <a:extLst>
                  <a:ext uri="{FF2B5EF4-FFF2-40B4-BE49-F238E27FC236}">
                    <a16:creationId xmlns:a16="http://schemas.microsoft.com/office/drawing/2014/main" id="{E2136F69-7962-4971-9D5E-9A3F68AC0123}"/>
                  </a:ext>
                </a:extLst>
              </p:cNvPr>
              <p:cNvSpPr txBox="1"/>
              <p:nvPr/>
            </p:nvSpPr>
            <p:spPr>
              <a:xfrm>
                <a:off x="3021602" y="3017116"/>
                <a:ext cx="35291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r-HR" sz="10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r-HR" sz="1000" b="0" i="1" dirty="0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hr-HR" sz="1000" b="0" i="1" dirty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GB" sz="1000" dirty="0"/>
              </a:p>
            </p:txBody>
          </p:sp>
        </mc:Choice>
        <mc:Fallback xmlns="">
          <p:sp>
            <p:nvSpPr>
              <p:cNvPr id="55" name="TekstniOkvir 54">
                <a:extLst>
                  <a:ext uri="{FF2B5EF4-FFF2-40B4-BE49-F238E27FC236}">
                    <a16:creationId xmlns:a16="http://schemas.microsoft.com/office/drawing/2014/main" id="{E2136F69-7962-4971-9D5E-9A3F68AC01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1602" y="3017116"/>
                <a:ext cx="352917" cy="24622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kstniOkvir 56">
                <a:extLst>
                  <a:ext uri="{FF2B5EF4-FFF2-40B4-BE49-F238E27FC236}">
                    <a16:creationId xmlns:a16="http://schemas.microsoft.com/office/drawing/2014/main" id="{7F9B6D9E-6F4F-4E7F-A244-78D42BA36764}"/>
                  </a:ext>
                </a:extLst>
              </p:cNvPr>
              <p:cNvSpPr txBox="1"/>
              <p:nvPr/>
            </p:nvSpPr>
            <p:spPr>
              <a:xfrm>
                <a:off x="4014471" y="2826778"/>
                <a:ext cx="269497" cy="5028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r-HR" sz="16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hr-HR" sz="16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r-HR" sz="16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hr-HR" sz="16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57" name="TekstniOkvir 56">
                <a:extLst>
                  <a:ext uri="{FF2B5EF4-FFF2-40B4-BE49-F238E27FC236}">
                    <a16:creationId xmlns:a16="http://schemas.microsoft.com/office/drawing/2014/main" id="{7F9B6D9E-6F4F-4E7F-A244-78D42BA367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4471" y="2826778"/>
                <a:ext cx="269497" cy="50283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9" name="Ravni poveznik sa strelicom 58">
            <a:extLst>
              <a:ext uri="{FF2B5EF4-FFF2-40B4-BE49-F238E27FC236}">
                <a16:creationId xmlns:a16="http://schemas.microsoft.com/office/drawing/2014/main" id="{352C69DF-5465-42CE-BE8E-81594DBF121D}"/>
              </a:ext>
            </a:extLst>
          </p:cNvPr>
          <p:cNvCxnSpPr>
            <a:cxnSpLocks/>
            <a:endCxn id="7" idx="0"/>
          </p:cNvCxnSpPr>
          <p:nvPr/>
        </p:nvCxnSpPr>
        <p:spPr>
          <a:xfrm flipV="1">
            <a:off x="1858877" y="2974752"/>
            <a:ext cx="2290" cy="52491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Ravni poveznik sa strelicom 59">
            <a:extLst>
              <a:ext uri="{FF2B5EF4-FFF2-40B4-BE49-F238E27FC236}">
                <a16:creationId xmlns:a16="http://schemas.microsoft.com/office/drawing/2014/main" id="{C705E6CB-2451-4368-AF0F-8B7F9D773672}"/>
              </a:ext>
            </a:extLst>
          </p:cNvPr>
          <p:cNvCxnSpPr>
            <a:cxnSpLocks/>
            <a:endCxn id="7" idx="1"/>
          </p:cNvCxnSpPr>
          <p:nvPr/>
        </p:nvCxnSpPr>
        <p:spPr>
          <a:xfrm flipH="1" flipV="1">
            <a:off x="1130736" y="3277307"/>
            <a:ext cx="362927" cy="37363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Ravni poveznik sa strelicom 62">
            <a:extLst>
              <a:ext uri="{FF2B5EF4-FFF2-40B4-BE49-F238E27FC236}">
                <a16:creationId xmlns:a16="http://schemas.microsoft.com/office/drawing/2014/main" id="{D6747030-A0DD-4773-A7A8-4387B3688E1F}"/>
              </a:ext>
            </a:extLst>
          </p:cNvPr>
          <p:cNvCxnSpPr>
            <a:cxnSpLocks/>
            <a:endCxn id="19" idx="2"/>
          </p:cNvCxnSpPr>
          <p:nvPr/>
        </p:nvCxnSpPr>
        <p:spPr>
          <a:xfrm flipH="1" flipV="1">
            <a:off x="828181" y="4006958"/>
            <a:ext cx="514206" cy="919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Ravni poveznik sa strelicom 65">
            <a:extLst>
              <a:ext uri="{FF2B5EF4-FFF2-40B4-BE49-F238E27FC236}">
                <a16:creationId xmlns:a16="http://schemas.microsoft.com/office/drawing/2014/main" id="{F0B0CD4F-9CEF-4FD9-A2C4-BCFE2082E9BD}"/>
              </a:ext>
            </a:extLst>
          </p:cNvPr>
          <p:cNvCxnSpPr>
            <a:cxnSpLocks/>
            <a:endCxn id="19" idx="3"/>
          </p:cNvCxnSpPr>
          <p:nvPr/>
        </p:nvCxnSpPr>
        <p:spPr>
          <a:xfrm flipH="1">
            <a:off x="1130736" y="4381369"/>
            <a:ext cx="362927" cy="35602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Ravni poveznik sa strelicom 68">
            <a:extLst>
              <a:ext uri="{FF2B5EF4-FFF2-40B4-BE49-F238E27FC236}">
                <a16:creationId xmlns:a16="http://schemas.microsoft.com/office/drawing/2014/main" id="{00702582-4D7C-40A1-A223-7BC8248D9696}"/>
              </a:ext>
            </a:extLst>
          </p:cNvPr>
          <p:cNvCxnSpPr>
            <a:cxnSpLocks/>
            <a:endCxn id="7" idx="4"/>
          </p:cNvCxnSpPr>
          <p:nvPr/>
        </p:nvCxnSpPr>
        <p:spPr>
          <a:xfrm>
            <a:off x="1858877" y="4532645"/>
            <a:ext cx="2290" cy="50807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Ravni poveznik sa strelicom 78">
            <a:extLst>
              <a:ext uri="{FF2B5EF4-FFF2-40B4-BE49-F238E27FC236}">
                <a16:creationId xmlns:a16="http://schemas.microsoft.com/office/drawing/2014/main" id="{3BC1BD51-BF6B-4FB4-A7BD-A378897F49FF}"/>
              </a:ext>
            </a:extLst>
          </p:cNvPr>
          <p:cNvCxnSpPr>
            <a:cxnSpLocks/>
            <a:endCxn id="19" idx="5"/>
          </p:cNvCxnSpPr>
          <p:nvPr/>
        </p:nvCxnSpPr>
        <p:spPr>
          <a:xfrm>
            <a:off x="2224090" y="4381369"/>
            <a:ext cx="367508" cy="35602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Ravni poveznik sa strelicom 81">
            <a:extLst>
              <a:ext uri="{FF2B5EF4-FFF2-40B4-BE49-F238E27FC236}">
                <a16:creationId xmlns:a16="http://schemas.microsoft.com/office/drawing/2014/main" id="{FC01757E-F2C8-49BE-A739-A53F05231898}"/>
              </a:ext>
            </a:extLst>
          </p:cNvPr>
          <p:cNvCxnSpPr>
            <a:cxnSpLocks/>
            <a:endCxn id="7" idx="6"/>
          </p:cNvCxnSpPr>
          <p:nvPr/>
        </p:nvCxnSpPr>
        <p:spPr>
          <a:xfrm flipV="1">
            <a:off x="2375366" y="4007738"/>
            <a:ext cx="518787" cy="841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Ravni poveznik sa strelicom 84">
            <a:extLst>
              <a:ext uri="{FF2B5EF4-FFF2-40B4-BE49-F238E27FC236}">
                <a16:creationId xmlns:a16="http://schemas.microsoft.com/office/drawing/2014/main" id="{68164A45-2CD9-43A3-9AB2-013E51E1A3D1}"/>
              </a:ext>
            </a:extLst>
          </p:cNvPr>
          <p:cNvCxnSpPr>
            <a:cxnSpLocks/>
            <a:endCxn id="19" idx="7"/>
          </p:cNvCxnSpPr>
          <p:nvPr/>
        </p:nvCxnSpPr>
        <p:spPr>
          <a:xfrm flipV="1">
            <a:off x="2224090" y="3276527"/>
            <a:ext cx="367508" cy="37441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9" name="Slika 88">
            <a:extLst>
              <a:ext uri="{FF2B5EF4-FFF2-40B4-BE49-F238E27FC236}">
                <a16:creationId xmlns:a16="http://schemas.microsoft.com/office/drawing/2014/main" id="{E5FBEDDF-7A80-477F-9EF8-49418E68899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74930" t="34052" r="12988" b="32222"/>
          <a:stretch/>
        </p:blipFill>
        <p:spPr>
          <a:xfrm>
            <a:off x="3203848" y="3669798"/>
            <a:ext cx="929840" cy="1460010"/>
          </a:xfrm>
          <a:prstGeom prst="rect">
            <a:avLst/>
          </a:prstGeom>
        </p:spPr>
      </p:pic>
      <p:sp>
        <p:nvSpPr>
          <p:cNvPr id="90" name="Elipsa 89">
            <a:extLst>
              <a:ext uri="{FF2B5EF4-FFF2-40B4-BE49-F238E27FC236}">
                <a16:creationId xmlns:a16="http://schemas.microsoft.com/office/drawing/2014/main" id="{B35CA5FC-820B-4AA6-8B5B-AE5803E52E20}"/>
              </a:ext>
            </a:extLst>
          </p:cNvPr>
          <p:cNvSpPr/>
          <p:nvPr/>
        </p:nvSpPr>
        <p:spPr>
          <a:xfrm>
            <a:off x="5857816" y="3441276"/>
            <a:ext cx="1584171" cy="1584171"/>
          </a:xfrm>
          <a:prstGeom prst="ellipse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1" name="Elipsa 90">
            <a:extLst>
              <a:ext uri="{FF2B5EF4-FFF2-40B4-BE49-F238E27FC236}">
                <a16:creationId xmlns:a16="http://schemas.microsoft.com/office/drawing/2014/main" id="{0719DF98-4AD7-4C87-82B0-E29EA507B32C}"/>
              </a:ext>
            </a:extLst>
          </p:cNvPr>
          <p:cNvSpPr/>
          <p:nvPr/>
        </p:nvSpPr>
        <p:spPr>
          <a:xfrm>
            <a:off x="5724128" y="3305646"/>
            <a:ext cx="1851546" cy="1851546"/>
          </a:xfrm>
          <a:prstGeom prst="ellipse">
            <a:avLst/>
          </a:prstGeom>
          <a:noFill/>
          <a:ln w="9525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" name="TekstniOkvir 91">
                <a:extLst>
                  <a:ext uri="{FF2B5EF4-FFF2-40B4-BE49-F238E27FC236}">
                    <a16:creationId xmlns:a16="http://schemas.microsoft.com/office/drawing/2014/main" id="{69547407-BD0E-4FCF-8A54-49D0D134995E}"/>
                  </a:ext>
                </a:extLst>
              </p:cNvPr>
              <p:cNvSpPr txBox="1"/>
              <p:nvPr/>
            </p:nvSpPr>
            <p:spPr>
              <a:xfrm>
                <a:off x="7525072" y="3288282"/>
                <a:ext cx="252249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r-HR" sz="16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hr-HR" sz="1600" b="0" i="1" smtClean="0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92" name="TekstniOkvir 91">
                <a:extLst>
                  <a:ext uri="{FF2B5EF4-FFF2-40B4-BE49-F238E27FC236}">
                    <a16:creationId xmlns:a16="http://schemas.microsoft.com/office/drawing/2014/main" id="{69547407-BD0E-4FCF-8A54-49D0D13499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5072" y="3288282"/>
                <a:ext cx="252249" cy="246221"/>
              </a:xfrm>
              <a:prstGeom prst="rect">
                <a:avLst/>
              </a:prstGeom>
              <a:blipFill>
                <a:blip r:embed="rId11"/>
                <a:stretch>
                  <a:fillRect l="-19048" b="-219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TekstniOkvir 92">
                <a:extLst>
                  <a:ext uri="{FF2B5EF4-FFF2-40B4-BE49-F238E27FC236}">
                    <a16:creationId xmlns:a16="http://schemas.microsoft.com/office/drawing/2014/main" id="{AA144327-522D-44A5-AEC9-A753C1169CA8}"/>
                  </a:ext>
                </a:extLst>
              </p:cNvPr>
              <p:cNvSpPr txBox="1"/>
              <p:nvPr/>
            </p:nvSpPr>
            <p:spPr>
              <a:xfrm>
                <a:off x="6235141" y="3565835"/>
                <a:ext cx="220317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r-HR" sz="16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hr-HR" sz="16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93" name="TekstniOkvir 92">
                <a:extLst>
                  <a:ext uri="{FF2B5EF4-FFF2-40B4-BE49-F238E27FC236}">
                    <a16:creationId xmlns:a16="http://schemas.microsoft.com/office/drawing/2014/main" id="{AA144327-522D-44A5-AEC9-A753C1169C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5141" y="3565835"/>
                <a:ext cx="220317" cy="246221"/>
              </a:xfrm>
              <a:prstGeom prst="rect">
                <a:avLst/>
              </a:prstGeom>
              <a:blipFill>
                <a:blip r:embed="rId12"/>
                <a:stretch>
                  <a:fillRect l="-22222" r="-5556" b="-25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7" name="Ravni poveznik sa strelicom 96">
            <a:extLst>
              <a:ext uri="{FF2B5EF4-FFF2-40B4-BE49-F238E27FC236}">
                <a16:creationId xmlns:a16="http://schemas.microsoft.com/office/drawing/2014/main" id="{44E888EF-4C41-4FA5-9489-9FAC4F4F86CB}"/>
              </a:ext>
            </a:extLst>
          </p:cNvPr>
          <p:cNvCxnSpPr>
            <a:endCxn id="90" idx="6"/>
          </p:cNvCxnSpPr>
          <p:nvPr/>
        </p:nvCxnSpPr>
        <p:spPr>
          <a:xfrm>
            <a:off x="6649901" y="4231419"/>
            <a:ext cx="792086" cy="19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Ravni poveznik sa strelicom 97">
            <a:extLst>
              <a:ext uri="{FF2B5EF4-FFF2-40B4-BE49-F238E27FC236}">
                <a16:creationId xmlns:a16="http://schemas.microsoft.com/office/drawing/2014/main" id="{DF9FF46A-1A21-47FB-AB9A-4BF2BD78063C}"/>
              </a:ext>
            </a:extLst>
          </p:cNvPr>
          <p:cNvCxnSpPr>
            <a:cxnSpLocks/>
            <a:stCxn id="91" idx="6"/>
            <a:endCxn id="90" idx="6"/>
          </p:cNvCxnSpPr>
          <p:nvPr/>
        </p:nvCxnSpPr>
        <p:spPr>
          <a:xfrm flipH="1">
            <a:off x="7441987" y="4231419"/>
            <a:ext cx="133687" cy="1943"/>
          </a:xfrm>
          <a:prstGeom prst="straightConnector1">
            <a:avLst/>
          </a:prstGeom>
          <a:ln w="12700">
            <a:solidFill>
              <a:schemeClr val="tx1"/>
            </a:solidFill>
            <a:headEnd type="stealth" w="sm" len="sm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TekstniOkvir 104">
                <a:extLst>
                  <a:ext uri="{FF2B5EF4-FFF2-40B4-BE49-F238E27FC236}">
                    <a16:creationId xmlns:a16="http://schemas.microsoft.com/office/drawing/2014/main" id="{F34FE4A2-0C3C-408C-9986-8F3202C733A5}"/>
                  </a:ext>
                </a:extLst>
              </p:cNvPr>
              <p:cNvSpPr txBox="1"/>
              <p:nvPr/>
            </p:nvSpPr>
            <p:spPr>
              <a:xfrm>
                <a:off x="7613397" y="4021325"/>
                <a:ext cx="266548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hr-H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105" name="TekstniOkvir 104">
                <a:extLst>
                  <a:ext uri="{FF2B5EF4-FFF2-40B4-BE49-F238E27FC236}">
                    <a16:creationId xmlns:a16="http://schemas.microsoft.com/office/drawing/2014/main" id="{F34FE4A2-0C3C-408C-9986-8F3202C733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3397" y="4021325"/>
                <a:ext cx="266548" cy="215444"/>
              </a:xfrm>
              <a:prstGeom prst="rect">
                <a:avLst/>
              </a:prstGeom>
              <a:blipFill>
                <a:blip r:embed="rId13"/>
                <a:stretch>
                  <a:fillRect l="-15909" r="-11364" b="-571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TekstniOkvir 105">
                <a:extLst>
                  <a:ext uri="{FF2B5EF4-FFF2-40B4-BE49-F238E27FC236}">
                    <a16:creationId xmlns:a16="http://schemas.microsoft.com/office/drawing/2014/main" id="{10731093-D40C-4657-AA11-8B0480137E4D}"/>
                  </a:ext>
                </a:extLst>
              </p:cNvPr>
              <p:cNvSpPr txBox="1"/>
              <p:nvPr/>
            </p:nvSpPr>
            <p:spPr>
              <a:xfrm>
                <a:off x="6897297" y="3991952"/>
                <a:ext cx="177569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sz="1400" b="0" i="1" smtClean="0">
                          <a:latin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106" name="TekstniOkvir 105">
                <a:extLst>
                  <a:ext uri="{FF2B5EF4-FFF2-40B4-BE49-F238E27FC236}">
                    <a16:creationId xmlns:a16="http://schemas.microsoft.com/office/drawing/2014/main" id="{10731093-D40C-4657-AA11-8B0480137E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7297" y="3991952"/>
                <a:ext cx="177569" cy="215444"/>
              </a:xfrm>
              <a:prstGeom prst="rect">
                <a:avLst/>
              </a:prstGeom>
              <a:blipFill>
                <a:blip r:embed="rId14"/>
                <a:stretch>
                  <a:fillRect l="-16667" r="-10000" b="-571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TekstniOkvir 106">
                <a:extLst>
                  <a:ext uri="{FF2B5EF4-FFF2-40B4-BE49-F238E27FC236}">
                    <a16:creationId xmlns:a16="http://schemas.microsoft.com/office/drawing/2014/main" id="{99119A86-217A-4508-AC33-4DA40A791CBB}"/>
                  </a:ext>
                </a:extLst>
              </p:cNvPr>
              <p:cNvSpPr txBox="1"/>
              <p:nvPr/>
            </p:nvSpPr>
            <p:spPr>
              <a:xfrm>
                <a:off x="5440850" y="5531207"/>
                <a:ext cx="777392" cy="4706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hr-H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r>
                        <a:rPr lang="hr-H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hr-H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r-H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r>
                            <a:rPr lang="hr-H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07" name="TekstniOkvir 106">
                <a:extLst>
                  <a:ext uri="{FF2B5EF4-FFF2-40B4-BE49-F238E27FC236}">
                    <a16:creationId xmlns:a16="http://schemas.microsoft.com/office/drawing/2014/main" id="{99119A86-217A-4508-AC33-4DA40A791C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0850" y="5531207"/>
                <a:ext cx="777392" cy="47064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9" name="Ravni poveznik sa strelicom 108">
            <a:extLst>
              <a:ext uri="{FF2B5EF4-FFF2-40B4-BE49-F238E27FC236}">
                <a16:creationId xmlns:a16="http://schemas.microsoft.com/office/drawing/2014/main" id="{9221E901-8BEA-47F0-B37E-0E16CF7D7B12}"/>
              </a:ext>
            </a:extLst>
          </p:cNvPr>
          <p:cNvCxnSpPr/>
          <p:nvPr/>
        </p:nvCxnSpPr>
        <p:spPr>
          <a:xfrm>
            <a:off x="6595264" y="5779974"/>
            <a:ext cx="48748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TekstniOkvir 109">
                <a:extLst>
                  <a:ext uri="{FF2B5EF4-FFF2-40B4-BE49-F238E27FC236}">
                    <a16:creationId xmlns:a16="http://schemas.microsoft.com/office/drawing/2014/main" id="{EE1A2B65-C19C-42A2-B141-AA380590CBBE}"/>
                  </a:ext>
                </a:extLst>
              </p:cNvPr>
              <p:cNvSpPr txBox="1"/>
              <p:nvPr/>
            </p:nvSpPr>
            <p:spPr>
              <a:xfrm>
                <a:off x="7459769" y="5629456"/>
                <a:ext cx="61510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hr-H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hr-H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hr-H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10" name="TekstniOkvir 109">
                <a:extLst>
                  <a:ext uri="{FF2B5EF4-FFF2-40B4-BE49-F238E27FC236}">
                    <a16:creationId xmlns:a16="http://schemas.microsoft.com/office/drawing/2014/main" id="{EE1A2B65-C19C-42A2-B141-AA380590CB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9769" y="5629456"/>
                <a:ext cx="615104" cy="276999"/>
              </a:xfrm>
              <a:prstGeom prst="rect">
                <a:avLst/>
              </a:prstGeom>
              <a:blipFill>
                <a:blip r:embed="rId16"/>
                <a:stretch>
                  <a:fillRect l="-4950" r="-6931" b="-652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TekstniOkvir 48">
            <a:extLst>
              <a:ext uri="{FF2B5EF4-FFF2-40B4-BE49-F238E27FC236}">
                <a16:creationId xmlns:a16="http://schemas.microsoft.com/office/drawing/2014/main" id="{F8DBEE26-BCE3-455B-B00F-AC1F3A91ED44}"/>
              </a:ext>
            </a:extLst>
          </p:cNvPr>
          <p:cNvSpPr txBox="1"/>
          <p:nvPr/>
        </p:nvSpPr>
        <p:spPr>
          <a:xfrm>
            <a:off x="408911" y="6214927"/>
            <a:ext cx="4206263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600" b="0" i="0" dirty="0">
                <a:effectLst/>
                <a:latin typeface="-apple-system"/>
              </a:rPr>
              <a:t>Pairam, E.; Fernández-Nieves, A. (2009). </a:t>
            </a:r>
            <a:r>
              <a:rPr lang="en-GB" sz="600" b="0" i="1" dirty="0">
                <a:effectLst/>
                <a:latin typeface="-apple-system"/>
              </a:rPr>
              <a:t>Generation and Stability of Toroidal Droplets in a Viscous Liquid. Phys</a:t>
            </a:r>
            <a:r>
              <a:rPr lang="hr-HR" sz="600" b="0" i="1" dirty="0">
                <a:effectLst/>
                <a:latin typeface="-apple-system"/>
              </a:rPr>
              <a:t>.</a:t>
            </a:r>
            <a:r>
              <a:rPr lang="en-GB" sz="600" b="0" i="1" dirty="0">
                <a:effectLst/>
                <a:latin typeface="-apple-system"/>
              </a:rPr>
              <a:t> Rev</a:t>
            </a:r>
            <a:r>
              <a:rPr lang="hr-HR" sz="600" b="0" i="1" dirty="0">
                <a:effectLst/>
                <a:latin typeface="-apple-system"/>
              </a:rPr>
              <a:t>.</a:t>
            </a:r>
            <a:r>
              <a:rPr lang="en-GB" sz="600" b="0" i="1" dirty="0">
                <a:effectLst/>
                <a:latin typeface="-apple-system"/>
              </a:rPr>
              <a:t> Let</a:t>
            </a:r>
            <a:r>
              <a:rPr lang="hr-HR" sz="600" b="0" i="1" dirty="0">
                <a:effectLst/>
                <a:latin typeface="-apple-system"/>
              </a:rPr>
              <a:t>t.</a:t>
            </a:r>
            <a:r>
              <a:rPr lang="en-GB" sz="600" b="0" i="1" dirty="0">
                <a:effectLst/>
                <a:latin typeface="-apple-system"/>
              </a:rPr>
              <a:t>, 102(23)</a:t>
            </a:r>
            <a:endParaRPr lang="en-GB" sz="600"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529C38C0-790E-4E9C-8813-7BCF2BA4BCC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70912" y="5380134"/>
            <a:ext cx="3502065" cy="714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857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8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"/>
                            </p:stCondLst>
                            <p:childTnLst>
                              <p:par>
                                <p:cTn id="13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00"/>
                            </p:stCondLst>
                            <p:childTnLst>
                              <p:par>
                                <p:cTn id="1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"/>
                            </p:stCondLst>
                            <p:childTnLst>
                              <p:par>
                                <p:cTn id="1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000"/>
                            </p:stCondLst>
                            <p:childTnLst>
                              <p:par>
                                <p:cTn id="16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500"/>
                            </p:stCondLst>
                            <p:childTnLst>
                              <p:par>
                                <p:cTn id="1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00"/>
                            </p:stCondLst>
                            <p:childTnLst>
                              <p:par>
                                <p:cTn id="1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000"/>
                            </p:stCondLst>
                            <p:childTnLst>
                              <p:par>
                                <p:cTn id="1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 animBg="1"/>
      <p:bldP spid="6" grpId="0" animBg="1"/>
      <p:bldP spid="5" grpId="0"/>
      <p:bldP spid="18" grpId="0"/>
      <p:bldP spid="19" grpId="0" animBg="1"/>
      <p:bldP spid="20" grpId="0" animBg="1"/>
      <p:bldP spid="25" grpId="0" animBg="1"/>
      <p:bldP spid="32" grpId="0" animBg="1"/>
      <p:bldP spid="39" grpId="0" animBg="1"/>
      <p:bldP spid="51" grpId="0"/>
      <p:bldP spid="55" grpId="0"/>
      <p:bldP spid="57" grpId="0"/>
      <p:bldP spid="90" grpId="0" animBg="1"/>
      <p:bldP spid="91" grpId="0" animBg="1"/>
      <p:bldP spid="92" grpId="0"/>
      <p:bldP spid="93" grpId="0"/>
      <p:bldP spid="105" grpId="0"/>
      <p:bldP spid="106" grpId="0"/>
      <p:bldP spid="107" grpId="0"/>
      <p:bldP spid="110" grpId="0"/>
      <p:bldP spid="4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>
          <a:xfrm>
            <a:off x="440746" y="101590"/>
            <a:ext cx="8229600" cy="1143000"/>
          </a:xfrm>
        </p:spPr>
        <p:txBody>
          <a:bodyPr>
            <a:noAutofit/>
          </a:bodyPr>
          <a:lstStyle/>
          <a:p>
            <a:r>
              <a:rPr lang="hr-HR" sz="3600" dirty="0"/>
              <a:t>Kontaktni kut</a:t>
            </a:r>
            <a:endParaRPr lang="en-GB" sz="3600" i="1" dirty="0"/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id="{6F0A3057-1196-4858-9D97-FAA0793C7A57}"/>
              </a:ext>
            </a:extLst>
          </p:cNvPr>
          <p:cNvSpPr txBox="1"/>
          <p:nvPr/>
        </p:nvSpPr>
        <p:spPr>
          <a:xfrm>
            <a:off x="586356" y="5629216"/>
            <a:ext cx="79928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1400" b="0" i="0" dirty="0">
                <a:solidFill>
                  <a:srgbClr val="000000"/>
                </a:solidFill>
                <a:effectLst/>
                <a:latin typeface="-apple-system"/>
              </a:rPr>
              <a:t>Liu, Chuanjun; Bonaccurso, Elmar; Butt, Hans-Jürgen (2008). </a:t>
            </a:r>
            <a:r>
              <a:rPr lang="hr-HR" sz="1400" b="0" i="1" dirty="0">
                <a:solidFill>
                  <a:srgbClr val="000000"/>
                </a:solidFill>
                <a:effectLst/>
                <a:latin typeface="-apple-system"/>
              </a:rPr>
              <a:t>Evaporation of sessile water/ethanol drops in a controlled environment. Physical Chemistry Chemical Physics, 10(47)</a:t>
            </a:r>
            <a:endParaRPr lang="en-GB" sz="1400" dirty="0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226E0E60-6DAD-445B-A2F2-C93E7F6D96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163" t="41599" r="40550" b="23401"/>
          <a:stretch/>
        </p:blipFill>
        <p:spPr>
          <a:xfrm>
            <a:off x="1583668" y="1700808"/>
            <a:ext cx="5976664" cy="3644308"/>
          </a:xfrm>
          <a:prstGeom prst="rect">
            <a:avLst/>
          </a:prstGeom>
        </p:spPr>
      </p:pic>
      <p:sp>
        <p:nvSpPr>
          <p:cNvPr id="6" name="Rezervirano mjesto sadržaja 2">
            <a:extLst>
              <a:ext uri="{FF2B5EF4-FFF2-40B4-BE49-F238E27FC236}">
                <a16:creationId xmlns:a16="http://schemas.microsoft.com/office/drawing/2014/main" id="{B787186B-C4D2-4F85-A5E3-7E88E3A23F7B}"/>
              </a:ext>
            </a:extLst>
          </p:cNvPr>
          <p:cNvSpPr txBox="1">
            <a:spLocks/>
          </p:cNvSpPr>
          <p:nvPr/>
        </p:nvSpPr>
        <p:spPr>
          <a:xfrm>
            <a:off x="406336" y="6441055"/>
            <a:ext cx="8352928" cy="2964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1200" dirty="0"/>
              <a:t>DTMF 2022                                                             </a:t>
            </a:r>
            <a:r>
              <a:rPr lang="hr-HR" sz="1200" i="1" dirty="0"/>
              <a:t>Kapljična eksplozija </a:t>
            </a:r>
            <a:r>
              <a:rPr lang="hr-HR" sz="1200" dirty="0"/>
              <a:t>– Dodatni slajdovi                                                                                 36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2090166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>
          <a:xfrm>
            <a:off x="440746" y="101590"/>
            <a:ext cx="8229600" cy="1143000"/>
          </a:xfrm>
        </p:spPr>
        <p:txBody>
          <a:bodyPr>
            <a:noAutofit/>
          </a:bodyPr>
          <a:lstStyle/>
          <a:p>
            <a:r>
              <a:rPr lang="hr-HR" sz="3600" dirty="0"/>
              <a:t>Volume and </a:t>
            </a:r>
            <a:r>
              <a:rPr lang="hr-HR" sz="3600" dirty="0" err="1"/>
              <a:t>contact</a:t>
            </a:r>
            <a:r>
              <a:rPr lang="hr-HR" sz="3600" dirty="0"/>
              <a:t> </a:t>
            </a:r>
            <a:r>
              <a:rPr lang="hr-HR" sz="3600" dirty="0" err="1"/>
              <a:t>angle</a:t>
            </a:r>
            <a:endParaRPr lang="en-GB" sz="3600" dirty="0"/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id="{6F0A3057-1196-4858-9D97-FAA0793C7A57}"/>
              </a:ext>
            </a:extLst>
          </p:cNvPr>
          <p:cNvSpPr txBox="1"/>
          <p:nvPr/>
        </p:nvSpPr>
        <p:spPr>
          <a:xfrm>
            <a:off x="586356" y="5629216"/>
            <a:ext cx="79928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1600" b="0" i="0" dirty="0">
                <a:solidFill>
                  <a:srgbClr val="000000"/>
                </a:solidFill>
                <a:effectLst/>
                <a:latin typeface="-apple-system"/>
              </a:rPr>
              <a:t>Liu, Chuanjun; Bonaccurso, Elmar; Butt, Hans-Jürgen (2008). </a:t>
            </a:r>
            <a:r>
              <a:rPr lang="hr-HR" sz="1600" b="0" i="1" dirty="0">
                <a:solidFill>
                  <a:srgbClr val="000000"/>
                </a:solidFill>
                <a:effectLst/>
                <a:latin typeface="-apple-system"/>
              </a:rPr>
              <a:t>Evaporation of sessile water/ethanol drops in a controlled environment. Physical Chemistry Chemical Physics, 10(47)</a:t>
            </a:r>
            <a:endParaRPr lang="en-GB" sz="1600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7EB697CC-1FE4-4FE3-9D54-FF15422CF4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678" t="20601" r="7475" b="22000"/>
          <a:stretch/>
        </p:blipFill>
        <p:spPr>
          <a:xfrm>
            <a:off x="586356" y="1575813"/>
            <a:ext cx="7788382" cy="3706374"/>
          </a:xfrm>
          <a:prstGeom prst="rect">
            <a:avLst/>
          </a:prstGeom>
        </p:spPr>
      </p:pic>
      <p:sp>
        <p:nvSpPr>
          <p:cNvPr id="6" name="Rezervirano mjesto sadržaja 2">
            <a:extLst>
              <a:ext uri="{FF2B5EF4-FFF2-40B4-BE49-F238E27FC236}">
                <a16:creationId xmlns:a16="http://schemas.microsoft.com/office/drawing/2014/main" id="{9645975C-9859-42DD-BCB8-51CAFB5CBFC0}"/>
              </a:ext>
            </a:extLst>
          </p:cNvPr>
          <p:cNvSpPr txBox="1">
            <a:spLocks/>
          </p:cNvSpPr>
          <p:nvPr/>
        </p:nvSpPr>
        <p:spPr>
          <a:xfrm>
            <a:off x="406336" y="6441055"/>
            <a:ext cx="8352928" cy="2964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1200" dirty="0"/>
              <a:t>DTMF 2022                                                             </a:t>
            </a:r>
            <a:r>
              <a:rPr lang="hr-HR" sz="1200" i="1" dirty="0"/>
              <a:t>Kapljična eksplozija </a:t>
            </a:r>
            <a:r>
              <a:rPr lang="hr-HR" sz="1200" dirty="0"/>
              <a:t>– Dodatni slajdovi                                                                                 37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2682487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>
          <a:xfrm>
            <a:off x="440746" y="101590"/>
            <a:ext cx="8229600" cy="1143000"/>
          </a:xfrm>
        </p:spPr>
        <p:txBody>
          <a:bodyPr>
            <a:noAutofit/>
          </a:bodyPr>
          <a:lstStyle/>
          <a:p>
            <a:r>
              <a:rPr lang="hr-HR" sz="3600" dirty="0"/>
              <a:t>Voronoi dijagram</a:t>
            </a:r>
            <a:endParaRPr lang="en-GB" sz="3600" dirty="0"/>
          </a:p>
        </p:txBody>
      </p:sp>
      <p:pic>
        <p:nvPicPr>
          <p:cNvPr id="2050" name="Picture 2" descr="Voronoi diagram in a plane | Download Scientific Diagram">
            <a:extLst>
              <a:ext uri="{FF2B5EF4-FFF2-40B4-BE49-F238E27FC236}">
                <a16:creationId xmlns:a16="http://schemas.microsoft.com/office/drawing/2014/main" id="{A816C378-645D-4294-9B1A-B9D0F7D83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946405"/>
            <a:ext cx="4311270" cy="2965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C18DD542-0FE2-459D-AA56-D93642C8FD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250" t="62222" r="35038" b="32121"/>
          <a:stretch/>
        </p:blipFill>
        <p:spPr>
          <a:xfrm>
            <a:off x="1020733" y="5249176"/>
            <a:ext cx="7102534" cy="728465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47255278-CC32-4D90-B2AC-BD3005786E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825" t="26200" r="38188" b="30400"/>
          <a:stretch/>
        </p:blipFill>
        <p:spPr>
          <a:xfrm>
            <a:off x="486141" y="2109726"/>
            <a:ext cx="2850326" cy="2677579"/>
          </a:xfrm>
          <a:prstGeom prst="rect">
            <a:avLst/>
          </a:prstGeom>
        </p:spPr>
      </p:pic>
      <p:sp>
        <p:nvSpPr>
          <p:cNvPr id="15" name="Rezervirano mjesto sadržaja 2">
            <a:extLst>
              <a:ext uri="{FF2B5EF4-FFF2-40B4-BE49-F238E27FC236}">
                <a16:creationId xmlns:a16="http://schemas.microsoft.com/office/drawing/2014/main" id="{2B565939-241D-4F4F-9E88-08A038F5ACBC}"/>
              </a:ext>
            </a:extLst>
          </p:cNvPr>
          <p:cNvSpPr txBox="1">
            <a:spLocks/>
          </p:cNvSpPr>
          <p:nvPr/>
        </p:nvSpPr>
        <p:spPr>
          <a:xfrm>
            <a:off x="406336" y="6441055"/>
            <a:ext cx="8352928" cy="2964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1200" dirty="0"/>
              <a:t>DTMF 2022                                                             </a:t>
            </a:r>
            <a:r>
              <a:rPr lang="hr-HR" sz="1200" i="1" dirty="0"/>
              <a:t>Kapljična eksplozija </a:t>
            </a:r>
            <a:r>
              <a:rPr lang="hr-HR" sz="1200" dirty="0"/>
              <a:t>– Dodatni slajdovi                                                                                 38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6720998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Naslov 2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r-HR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r-HR" b="0" i="1" dirty="0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hr-HR" b="0" i="1" dirty="0" smtClean="0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hr-HR" i="1" dirty="0" smtClean="0">
                          <a:latin typeface="Cambria Math" panose="02040503050406030204" pitchFamily="18" charset="0"/>
                        </a:rPr>
                        <m:t> ~</m:t>
                      </m:r>
                      <m:r>
                        <a:rPr lang="hr-HR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hr-HR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r-HR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hr-HR" b="0" i="1" dirty="0" smtClean="0">
                              <a:latin typeface="Cambria Math" panose="02040503050406030204" pitchFamily="18" charset="0"/>
                            </a:rPr>
                            <m:t>𝑎𝑙</m:t>
                          </m:r>
                          <m:r>
                            <a:rPr lang="hr-HR" b="0" i="1" dirty="0" smtClean="0">
                              <a:latin typeface="Cambria Math" panose="02040503050406030204" pitchFamily="18" charset="0"/>
                            </a:rPr>
                            <m:t>.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" name="Naslov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Slika 4">
            <a:extLst>
              <a:ext uri="{FF2B5EF4-FFF2-40B4-BE49-F238E27FC236}">
                <a16:creationId xmlns:a16="http://schemas.microsoft.com/office/drawing/2014/main" id="{0BF4BB51-63DE-404D-89EA-485B916E0DC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032" y="1556792"/>
            <a:ext cx="5157936" cy="4579203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73475938-3005-4F0D-8A0C-AFF3A2FCDC16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25" r="15706" b="507"/>
          <a:stretch/>
        </p:blipFill>
        <p:spPr bwMode="auto">
          <a:xfrm>
            <a:off x="573571" y="1585343"/>
            <a:ext cx="8018457" cy="45792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kstniOkvir 7">
                <a:extLst>
                  <a:ext uri="{FF2B5EF4-FFF2-40B4-BE49-F238E27FC236}">
                    <a16:creationId xmlns:a16="http://schemas.microsoft.com/office/drawing/2014/main" id="{85D4E7CF-5E2C-4859-A2E2-39C05E7FDD37}"/>
                  </a:ext>
                </a:extLst>
              </p:cNvPr>
              <p:cNvSpPr txBox="1"/>
              <p:nvPr/>
            </p:nvSpPr>
            <p:spPr>
              <a:xfrm>
                <a:off x="4860032" y="3933056"/>
                <a:ext cx="3540537" cy="86126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en-GB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~ </m:t>
                      </m:r>
                      <m:r>
                        <a:rPr lang="hr-HR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0.28</m:t>
                      </m:r>
                      <m:sSup>
                        <m:sSupPr>
                          <m:ctrlP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GB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ctrlPr>
                                        <a:rPr lang="en-GB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GB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𝛷</m:t>
                                          </m:r>
                                        </m:e>
                                        <m:sub>
                                          <m:r>
                                            <a:rPr lang="en-GB" i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  <m:r>
                                        <a:rPr lang="en-GB" i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GB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𝛷</m:t>
                                          </m:r>
                                        </m:e>
                                        <m:sub>
                                          <m:r>
                                            <a:rPr lang="en-GB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GB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  <m: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  <m:sSub>
                                    <m:sSubPr>
                                      <m:ctrlPr>
                                        <a:rPr lang="en-GB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𝛺</m:t>
                                      </m:r>
                                    </m:e>
                                    <m:sub>
                                      <m:r>
                                        <a:rPr lang="en-GB" i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num>
                                <m:den>
                                  <m:d>
                                    <m:dPr>
                                      <m:ctrlPr>
                                        <a:rPr lang="en-GB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i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1−</m:t>
                                      </m:r>
                                      <m:sSub>
                                        <m:sSubPr>
                                          <m:ctrlPr>
                                            <a:rPr lang="en-GB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𝛷</m:t>
                                          </m:r>
                                        </m:e>
                                        <m:sub>
                                          <m:r>
                                            <a:rPr lang="en-GB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sub>
                                      </m:sSub>
                                    </m:e>
                                  </m:d>
                                  <m:sSub>
                                    <m:sSubPr>
                                      <m:ctrlPr>
                                        <a:rPr lang="en-GB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  <m:sub>
                                      <m:r>
                                        <a:rPr lang="en-GB" i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GB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e>
                                    <m:sub>
                                      <m:r>
                                        <a:rPr lang="en-GB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GB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GB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8" name="TekstniOkvir 7">
                <a:extLst>
                  <a:ext uri="{FF2B5EF4-FFF2-40B4-BE49-F238E27FC236}">
                    <a16:creationId xmlns:a16="http://schemas.microsoft.com/office/drawing/2014/main" id="{85D4E7CF-5E2C-4859-A2E2-39C05E7FDD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0032" y="3933056"/>
                <a:ext cx="3540537" cy="86126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zervirano mjesto sadržaja 2">
            <a:extLst>
              <a:ext uri="{FF2B5EF4-FFF2-40B4-BE49-F238E27FC236}">
                <a16:creationId xmlns:a16="http://schemas.microsoft.com/office/drawing/2014/main" id="{64501F54-BE57-4360-A4CC-EB5918EC519B}"/>
              </a:ext>
            </a:extLst>
          </p:cNvPr>
          <p:cNvSpPr txBox="1">
            <a:spLocks/>
          </p:cNvSpPr>
          <p:nvPr/>
        </p:nvSpPr>
        <p:spPr>
          <a:xfrm>
            <a:off x="406336" y="6441055"/>
            <a:ext cx="8352928" cy="2964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1200" dirty="0"/>
              <a:t>DTMF 2022                                                             </a:t>
            </a:r>
            <a:r>
              <a:rPr lang="hr-HR" sz="1200" i="1" dirty="0"/>
              <a:t>Kapljična eksplozija </a:t>
            </a:r>
            <a:r>
              <a:rPr lang="hr-HR" sz="1200" dirty="0"/>
              <a:t>– Analiza rezultata                                                                                23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501959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lika 12">
            <a:extLst>
              <a:ext uri="{FF2B5EF4-FFF2-40B4-BE49-F238E27FC236}">
                <a16:creationId xmlns:a16="http://schemas.microsoft.com/office/drawing/2014/main" id="{EE5B4C80-47E8-4DFD-B8BA-4DBE64E37FC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004" y="1556792"/>
            <a:ext cx="5271992" cy="46805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Naslov 2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r-HR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r-HR" b="0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hr-HR" b="0" i="1" dirty="0" smtClean="0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hr-HR" i="1" dirty="0" smtClean="0">
                          <a:latin typeface="Cambria Math" panose="02040503050406030204" pitchFamily="18" charset="0"/>
                        </a:rPr>
                        <m:t> ~</m:t>
                      </m:r>
                      <m:r>
                        <a:rPr lang="hr-HR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hr-HR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r-HR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hr-HR" b="0" i="1" dirty="0" smtClean="0">
                              <a:latin typeface="Cambria Math" panose="02040503050406030204" pitchFamily="18" charset="0"/>
                            </a:rPr>
                            <m:t>𝑎𝑙</m:t>
                          </m:r>
                          <m:r>
                            <a:rPr lang="hr-HR" b="0" i="1" dirty="0" smtClean="0">
                              <a:latin typeface="Cambria Math" panose="02040503050406030204" pitchFamily="18" charset="0"/>
                            </a:rPr>
                            <m:t>.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" name="Naslov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Slika 9">
            <a:extLst>
              <a:ext uri="{FF2B5EF4-FFF2-40B4-BE49-F238E27FC236}">
                <a16:creationId xmlns:a16="http://schemas.microsoft.com/office/drawing/2014/main" id="{8AC32932-DE2C-424D-81D2-0A9E7B5B28D7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677"/>
          <a:stretch/>
        </p:blipFill>
        <p:spPr bwMode="auto">
          <a:xfrm>
            <a:off x="827584" y="1563807"/>
            <a:ext cx="7355616" cy="47072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kstniOkvir 10">
                <a:extLst>
                  <a:ext uri="{FF2B5EF4-FFF2-40B4-BE49-F238E27FC236}">
                    <a16:creationId xmlns:a16="http://schemas.microsoft.com/office/drawing/2014/main" id="{2B699530-C52A-4B52-9E1A-1DFA3AD88997}"/>
                  </a:ext>
                </a:extLst>
              </p:cNvPr>
              <p:cNvSpPr txBox="1"/>
              <p:nvPr/>
            </p:nvSpPr>
            <p:spPr>
              <a:xfrm>
                <a:off x="5508104" y="4653136"/>
                <a:ext cx="2448272" cy="86126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lang="en-GB" i="0">
                          <a:latin typeface="Cambria Math" panose="02040503050406030204" pitchFamily="18" charset="0"/>
                        </a:rPr>
                        <m:t> ~ </m:t>
                      </m:r>
                      <m:sSup>
                        <m:sSupPr>
                          <m:ctrlPr>
                            <a:rPr lang="en-GB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GB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GB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GB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  <m:t>𝛷</m:t>
                                          </m:r>
                                        </m:e>
                                        <m:sub>
                                          <m:r>
                                            <a:rPr lang="en-GB" i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  <m:r>
                                        <a:rPr lang="en-GB" i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GB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  <m:t>𝛷</m:t>
                                          </m:r>
                                        </m:e>
                                        <m:sub>
                                          <m: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sub>
                                      </m:sSub>
                                    </m:e>
                                  </m:d>
                                  <m:sSub>
                                    <m:sSubPr>
                                      <m:ctrlPr>
                                        <a:rPr lang="en-GB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  <m:sub>
                                      <m:r>
                                        <a:rPr lang="en-GB" i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GB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𝛺</m:t>
                                      </m:r>
                                    </m:e>
                                    <m:sub>
                                      <m:r>
                                        <a:rPr lang="en-GB" i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num>
                                <m:den>
                                  <m:d>
                                    <m:d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i="0">
                                          <a:latin typeface="Cambria Math" panose="02040503050406030204" pitchFamily="18" charset="0"/>
                                        </a:rPr>
                                        <m:t>1−</m:t>
                                      </m:r>
                                      <m:sSub>
                                        <m:sSubPr>
                                          <m:ctrlPr>
                                            <a:rPr lang="en-GB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  <m:t>𝛷</m:t>
                                          </m:r>
                                        </m:e>
                                        <m:sub>
                                          <m: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GB" i="0">
                                      <a:latin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  <m:sSub>
                                    <m:sSubPr>
                                      <m:ctrlPr>
                                        <a:rPr lang="en-GB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e>
                                    <m:sub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GB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GB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1" name="TekstniOkvir 10">
                <a:extLst>
                  <a:ext uri="{FF2B5EF4-FFF2-40B4-BE49-F238E27FC236}">
                    <a16:creationId xmlns:a16="http://schemas.microsoft.com/office/drawing/2014/main" id="{2B699530-C52A-4B52-9E1A-1DFA3AD889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8104" y="4653136"/>
                <a:ext cx="2448272" cy="86126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kstniOkvir 11">
                <a:extLst>
                  <a:ext uri="{FF2B5EF4-FFF2-40B4-BE49-F238E27FC236}">
                    <a16:creationId xmlns:a16="http://schemas.microsoft.com/office/drawing/2014/main" id="{960C252A-4BFE-4584-9DC7-AEF31B325E23}"/>
                  </a:ext>
                </a:extLst>
              </p:cNvPr>
              <p:cNvSpPr txBox="1"/>
              <p:nvPr/>
            </p:nvSpPr>
            <p:spPr>
              <a:xfrm>
                <a:off x="1547664" y="4955985"/>
                <a:ext cx="1522968" cy="69044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lang="en-GB" sz="1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~ </m:t>
                      </m:r>
                      <m:sSup>
                        <m:sSupPr>
                          <m:ctrlPr>
                            <a:rPr lang="en-GB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GB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GB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ctrlPr>
                                        <a:rPr lang="en-GB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GB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𝛷</m:t>
                                          </m:r>
                                        </m:e>
                                        <m:sub>
                                          <m:r>
                                            <a:rPr lang="en-GB" sz="1400" i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  <m:r>
                                        <a:rPr lang="en-GB" sz="1400" i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hr-HR" sz="1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0.7</m:t>
                                      </m:r>
                                    </m:e>
                                  </m:d>
                                </m:num>
                                <m:den>
                                  <m:d>
                                    <m:dPr>
                                      <m:ctrlPr>
                                        <a:rPr lang="en-GB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sz="1400" i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1−</m:t>
                                      </m:r>
                                      <m:r>
                                        <a:rPr lang="hr-HR" sz="1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0.7</m:t>
                                      </m:r>
                                    </m:e>
                                  </m:d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GB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1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GB" sz="1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2" name="TekstniOkvir 11">
                <a:extLst>
                  <a:ext uri="{FF2B5EF4-FFF2-40B4-BE49-F238E27FC236}">
                    <a16:creationId xmlns:a16="http://schemas.microsoft.com/office/drawing/2014/main" id="{960C252A-4BFE-4584-9DC7-AEF31B325E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7664" y="4955985"/>
                <a:ext cx="1522968" cy="69044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zervirano mjesto sadržaja 2">
            <a:extLst>
              <a:ext uri="{FF2B5EF4-FFF2-40B4-BE49-F238E27FC236}">
                <a16:creationId xmlns:a16="http://schemas.microsoft.com/office/drawing/2014/main" id="{7E8A4556-9BF8-4396-8E2C-BB7EFB47D6A6}"/>
              </a:ext>
            </a:extLst>
          </p:cNvPr>
          <p:cNvSpPr txBox="1">
            <a:spLocks/>
          </p:cNvSpPr>
          <p:nvPr/>
        </p:nvSpPr>
        <p:spPr>
          <a:xfrm>
            <a:off x="406336" y="6441055"/>
            <a:ext cx="8352928" cy="2964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1200" dirty="0"/>
              <a:t>DTMF 2022                                                             </a:t>
            </a:r>
            <a:r>
              <a:rPr lang="hr-HR" sz="1200" i="1" dirty="0"/>
              <a:t>Kapljična eksplozija </a:t>
            </a:r>
            <a:r>
              <a:rPr lang="hr-HR" sz="1200" dirty="0"/>
              <a:t>– Analiza rezultata                                                                                24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405711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>
          <a:xfrm>
            <a:off x="440746" y="101590"/>
            <a:ext cx="8229600" cy="1143000"/>
          </a:xfrm>
        </p:spPr>
        <p:txBody>
          <a:bodyPr>
            <a:noAutofit/>
          </a:bodyPr>
          <a:lstStyle/>
          <a:p>
            <a:r>
              <a:rPr lang="hr-HR" sz="3600" dirty="0"/>
              <a:t>Qualitative model of expansion</a:t>
            </a:r>
            <a:endParaRPr lang="en-GB" sz="36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kstniOkvir 15">
                <a:extLst>
                  <a:ext uri="{FF2B5EF4-FFF2-40B4-BE49-F238E27FC236}">
                    <a16:creationId xmlns:a16="http://schemas.microsoft.com/office/drawing/2014/main" id="{F87AF586-48EA-4950-A4CA-730D3714FE34}"/>
                  </a:ext>
                </a:extLst>
              </p:cNvPr>
              <p:cNvSpPr txBox="1"/>
              <p:nvPr/>
            </p:nvSpPr>
            <p:spPr>
              <a:xfrm>
                <a:off x="2613254" y="3489651"/>
                <a:ext cx="3917488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hr-HR" sz="24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d</m:t>
                      </m:r>
                      <m:r>
                        <a:rPr lang="hr-HR" sz="24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𝑊</m:t>
                      </m:r>
                      <m:r>
                        <a:rPr lang="hr-HR" sz="24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hr-HR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hr-HR" sz="2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hr-HR" sz="2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hr-HR" sz="2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12</m:t>
                              </m:r>
                            </m:sub>
                          </m:sSub>
                          <m:r>
                            <a:rPr lang="hr-HR" sz="2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hr-HR" sz="2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hr-HR" sz="2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hr-HR" sz="2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23</m:t>
                              </m:r>
                            </m:sub>
                          </m:sSub>
                          <m:r>
                            <a:rPr lang="hr-HR" sz="2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hr-HR" sz="2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hr-HR" sz="2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hr-HR" sz="2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13</m:t>
                              </m:r>
                            </m:sub>
                          </m:sSub>
                        </m:e>
                      </m:d>
                      <m:r>
                        <a:rPr lang="hr-HR" sz="24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hr-HR" sz="24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d</m:t>
                      </m:r>
                      <m:r>
                        <a:rPr lang="hr-HR" sz="24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𝑆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6" name="TekstniOkvir 15">
                <a:extLst>
                  <a:ext uri="{FF2B5EF4-FFF2-40B4-BE49-F238E27FC236}">
                    <a16:creationId xmlns:a16="http://schemas.microsoft.com/office/drawing/2014/main" id="{F87AF586-48EA-4950-A4CA-730D3714FE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3254" y="3489651"/>
                <a:ext cx="3917488" cy="369332"/>
              </a:xfrm>
              <a:prstGeom prst="rect">
                <a:avLst/>
              </a:prstGeom>
              <a:blipFill>
                <a:blip r:embed="rId3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TekstniOkvir 103">
                <a:extLst>
                  <a:ext uri="{FF2B5EF4-FFF2-40B4-BE49-F238E27FC236}">
                    <a16:creationId xmlns:a16="http://schemas.microsoft.com/office/drawing/2014/main" id="{65B5FB82-283F-4031-9200-8311867FC1AA}"/>
                  </a:ext>
                </a:extLst>
              </p:cNvPr>
              <p:cNvSpPr txBox="1"/>
              <p:nvPr/>
            </p:nvSpPr>
            <p:spPr>
              <a:xfrm>
                <a:off x="1176567" y="4750405"/>
                <a:ext cx="1246297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hr-HR" sz="240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d</m:t>
                      </m:r>
                      <m:r>
                        <a:rPr lang="hr-HR" sz="24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𝑊</m:t>
                      </m:r>
                      <m:r>
                        <a:rPr lang="hr-HR" sz="24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&lt;0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04" name="TekstniOkvir 103">
                <a:extLst>
                  <a:ext uri="{FF2B5EF4-FFF2-40B4-BE49-F238E27FC236}">
                    <a16:creationId xmlns:a16="http://schemas.microsoft.com/office/drawing/2014/main" id="{65B5FB82-283F-4031-9200-8311867FC1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6567" y="4750405"/>
                <a:ext cx="1246297" cy="369332"/>
              </a:xfrm>
              <a:prstGeom prst="rect">
                <a:avLst/>
              </a:prstGeom>
              <a:blipFill>
                <a:blip r:embed="rId4"/>
                <a:stretch>
                  <a:fillRect l="-490" r="-980" b="-655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TekstniOkvir 104">
                <a:extLst>
                  <a:ext uri="{FF2B5EF4-FFF2-40B4-BE49-F238E27FC236}">
                    <a16:creationId xmlns:a16="http://schemas.microsoft.com/office/drawing/2014/main" id="{9A5280EE-80B4-4B7E-A718-51CEB8090159}"/>
                  </a:ext>
                </a:extLst>
              </p:cNvPr>
              <p:cNvSpPr txBox="1"/>
              <p:nvPr/>
            </p:nvSpPr>
            <p:spPr>
              <a:xfrm>
                <a:off x="6742735" y="4750405"/>
                <a:ext cx="1246297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hr-HR" sz="240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d</m:t>
                      </m:r>
                      <m:r>
                        <a:rPr lang="hr-HR" sz="24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𝑊</m:t>
                      </m:r>
                      <m:r>
                        <a:rPr lang="hr-HR" sz="24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&gt;0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05" name="TekstniOkvir 104">
                <a:extLst>
                  <a:ext uri="{FF2B5EF4-FFF2-40B4-BE49-F238E27FC236}">
                    <a16:creationId xmlns:a16="http://schemas.microsoft.com/office/drawing/2014/main" id="{9A5280EE-80B4-4B7E-A718-51CEB80901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2735" y="4750405"/>
                <a:ext cx="1246297" cy="369332"/>
              </a:xfrm>
              <a:prstGeom prst="rect">
                <a:avLst/>
              </a:prstGeom>
              <a:blipFill>
                <a:blip r:embed="rId5"/>
                <a:stretch>
                  <a:fillRect l="-488" r="-488" b="-655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TekstniOkvir 105">
                <a:extLst>
                  <a:ext uri="{FF2B5EF4-FFF2-40B4-BE49-F238E27FC236}">
                    <a16:creationId xmlns:a16="http://schemas.microsoft.com/office/drawing/2014/main" id="{B66D2935-2B56-4F2D-AA1C-513C0F38A86E}"/>
                  </a:ext>
                </a:extLst>
              </p:cNvPr>
              <p:cNvSpPr txBox="1"/>
              <p:nvPr/>
            </p:nvSpPr>
            <p:spPr>
              <a:xfrm>
                <a:off x="3948850" y="4750405"/>
                <a:ext cx="1246297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hr-HR" sz="240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d</m:t>
                      </m:r>
                      <m:r>
                        <a:rPr lang="hr-HR" sz="24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𝑊</m:t>
                      </m:r>
                      <m:r>
                        <a:rPr lang="hr-HR" sz="24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=0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06" name="TekstniOkvir 105">
                <a:extLst>
                  <a:ext uri="{FF2B5EF4-FFF2-40B4-BE49-F238E27FC236}">
                    <a16:creationId xmlns:a16="http://schemas.microsoft.com/office/drawing/2014/main" id="{B66D2935-2B56-4F2D-AA1C-513C0F38A8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8850" y="4750405"/>
                <a:ext cx="1246297" cy="369332"/>
              </a:xfrm>
              <a:prstGeom prst="rect">
                <a:avLst/>
              </a:prstGeom>
              <a:blipFill>
                <a:blip r:embed="rId6"/>
                <a:stretch>
                  <a:fillRect l="-490" r="-490" b="-655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kstniOkvir 5">
            <a:extLst>
              <a:ext uri="{FF2B5EF4-FFF2-40B4-BE49-F238E27FC236}">
                <a16:creationId xmlns:a16="http://schemas.microsoft.com/office/drawing/2014/main" id="{1021DEC8-14C4-4A5F-9552-49E0E2F28AAF}"/>
              </a:ext>
            </a:extLst>
          </p:cNvPr>
          <p:cNvSpPr txBox="1"/>
          <p:nvPr/>
        </p:nvSpPr>
        <p:spPr>
          <a:xfrm>
            <a:off x="1475656" y="5343599"/>
            <a:ext cx="7939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dirty="0"/>
              <a:t>layer</a:t>
            </a:r>
            <a:endParaRPr lang="en-GB" sz="2400" dirty="0"/>
          </a:p>
        </p:txBody>
      </p:sp>
      <p:sp>
        <p:nvSpPr>
          <p:cNvPr id="107" name="TekstniOkvir 106">
            <a:extLst>
              <a:ext uri="{FF2B5EF4-FFF2-40B4-BE49-F238E27FC236}">
                <a16:creationId xmlns:a16="http://schemas.microsoft.com/office/drawing/2014/main" id="{997EB3A6-523C-4920-A339-569CA795C74F}"/>
              </a:ext>
            </a:extLst>
          </p:cNvPr>
          <p:cNvSpPr txBox="1"/>
          <p:nvPr/>
        </p:nvSpPr>
        <p:spPr>
          <a:xfrm>
            <a:off x="4229690" y="5343482"/>
            <a:ext cx="7939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dirty="0"/>
              <a:t>layer</a:t>
            </a:r>
            <a:endParaRPr lang="en-GB" sz="2400" dirty="0"/>
          </a:p>
        </p:txBody>
      </p:sp>
      <p:sp>
        <p:nvSpPr>
          <p:cNvPr id="108" name="TekstniOkvir 107">
            <a:extLst>
              <a:ext uri="{FF2B5EF4-FFF2-40B4-BE49-F238E27FC236}">
                <a16:creationId xmlns:a16="http://schemas.microsoft.com/office/drawing/2014/main" id="{387BB527-FD71-48B0-A4EC-CFDDB2ADB664}"/>
              </a:ext>
            </a:extLst>
          </p:cNvPr>
          <p:cNvSpPr txBox="1"/>
          <p:nvPr/>
        </p:nvSpPr>
        <p:spPr>
          <a:xfrm>
            <a:off x="7020275" y="5343482"/>
            <a:ext cx="6912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dirty="0"/>
              <a:t>lens</a:t>
            </a:r>
            <a:endParaRPr lang="en-GB" sz="2400" dirty="0"/>
          </a:p>
        </p:txBody>
      </p:sp>
      <p:cxnSp>
        <p:nvCxnSpPr>
          <p:cNvPr id="110" name="Ravni poveznik 109">
            <a:extLst>
              <a:ext uri="{FF2B5EF4-FFF2-40B4-BE49-F238E27FC236}">
                <a16:creationId xmlns:a16="http://schemas.microsoft.com/office/drawing/2014/main" id="{081B29D6-3944-439D-AD64-B0A01581EEB3}"/>
              </a:ext>
            </a:extLst>
          </p:cNvPr>
          <p:cNvCxnSpPr/>
          <p:nvPr/>
        </p:nvCxnSpPr>
        <p:spPr>
          <a:xfrm>
            <a:off x="3203848" y="4750404"/>
            <a:ext cx="0" cy="141489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Ravni poveznik 110">
            <a:extLst>
              <a:ext uri="{FF2B5EF4-FFF2-40B4-BE49-F238E27FC236}">
                <a16:creationId xmlns:a16="http://schemas.microsoft.com/office/drawing/2014/main" id="{E84EEF01-CBAD-4498-893B-42CEF9B8B4DC}"/>
              </a:ext>
            </a:extLst>
          </p:cNvPr>
          <p:cNvCxnSpPr/>
          <p:nvPr/>
        </p:nvCxnSpPr>
        <p:spPr>
          <a:xfrm>
            <a:off x="6012160" y="4750405"/>
            <a:ext cx="0" cy="141489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upa 2">
            <a:extLst>
              <a:ext uri="{FF2B5EF4-FFF2-40B4-BE49-F238E27FC236}">
                <a16:creationId xmlns:a16="http://schemas.microsoft.com/office/drawing/2014/main" id="{7958EC74-FB4E-4F8F-B6B7-4F817D5B0B01}"/>
              </a:ext>
            </a:extLst>
          </p:cNvPr>
          <p:cNvGrpSpPr/>
          <p:nvPr/>
        </p:nvGrpSpPr>
        <p:grpSpPr>
          <a:xfrm>
            <a:off x="1176567" y="1783682"/>
            <a:ext cx="6812465" cy="1482224"/>
            <a:chOff x="1176567" y="1783682"/>
            <a:chExt cx="6812465" cy="1482224"/>
          </a:xfrm>
        </p:grpSpPr>
        <p:pic>
          <p:nvPicPr>
            <p:cNvPr id="12" name="Slika 11">
              <a:extLst>
                <a:ext uri="{FF2B5EF4-FFF2-40B4-BE49-F238E27FC236}">
                  <a16:creationId xmlns:a16="http://schemas.microsoft.com/office/drawing/2014/main" id="{227CF3AE-FF68-451B-B5C0-85F75C7549D6}"/>
                </a:ext>
              </a:extLst>
            </p:cNvPr>
            <p:cNvPicPr/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515"/>
            <a:stretch/>
          </p:blipFill>
          <p:spPr bwMode="auto">
            <a:xfrm>
              <a:off x="1176567" y="1783682"/>
              <a:ext cx="6812465" cy="1482224"/>
            </a:xfrm>
            <a:prstGeom prst="rect">
              <a:avLst/>
            </a:prstGeom>
            <a:noFill/>
          </p:spPr>
        </p:pic>
        <p:sp>
          <p:nvSpPr>
            <p:cNvPr id="2" name="TekstniOkvir 1">
              <a:extLst>
                <a:ext uri="{FF2B5EF4-FFF2-40B4-BE49-F238E27FC236}">
                  <a16:creationId xmlns:a16="http://schemas.microsoft.com/office/drawing/2014/main" id="{5D621F2D-2450-4C4D-B47C-9A5CF154F4B6}"/>
                </a:ext>
              </a:extLst>
            </p:cNvPr>
            <p:cNvSpPr txBox="1"/>
            <p:nvPr/>
          </p:nvSpPr>
          <p:spPr>
            <a:xfrm>
              <a:off x="4050014" y="2372771"/>
              <a:ext cx="1044000" cy="324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hr-HR" sz="1400" dirty="0"/>
                <a:t>Liquid 2</a:t>
              </a:r>
              <a:endParaRPr lang="en-GB" sz="1400" dirty="0"/>
            </a:p>
          </p:txBody>
        </p:sp>
        <p:sp>
          <p:nvSpPr>
            <p:cNvPr id="15" name="TekstniOkvir 14">
              <a:extLst>
                <a:ext uri="{FF2B5EF4-FFF2-40B4-BE49-F238E27FC236}">
                  <a16:creationId xmlns:a16="http://schemas.microsoft.com/office/drawing/2014/main" id="{3F4A34D7-551F-45B7-B38C-CAFE125F760C}"/>
                </a:ext>
              </a:extLst>
            </p:cNvPr>
            <p:cNvSpPr txBox="1"/>
            <p:nvPr/>
          </p:nvSpPr>
          <p:spPr>
            <a:xfrm>
              <a:off x="6911016" y="2007248"/>
              <a:ext cx="892379" cy="331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hr-HR" sz="1400" dirty="0"/>
                <a:t>Air (3)</a:t>
              </a:r>
              <a:endParaRPr lang="en-GB" sz="1400" dirty="0"/>
            </a:p>
          </p:txBody>
        </p:sp>
        <p:sp>
          <p:nvSpPr>
            <p:cNvPr id="17" name="TekstniOkvir 16">
              <a:extLst>
                <a:ext uri="{FF2B5EF4-FFF2-40B4-BE49-F238E27FC236}">
                  <a16:creationId xmlns:a16="http://schemas.microsoft.com/office/drawing/2014/main" id="{7CC6BB4C-0CDE-4C87-9F4E-E199D8AE3C63}"/>
                </a:ext>
              </a:extLst>
            </p:cNvPr>
            <p:cNvSpPr txBox="1"/>
            <p:nvPr/>
          </p:nvSpPr>
          <p:spPr>
            <a:xfrm>
              <a:off x="6724805" y="2723650"/>
              <a:ext cx="1116000" cy="324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hr-HR" sz="1400" dirty="0"/>
                <a:t>Liquid 1</a:t>
              </a:r>
              <a:endParaRPr lang="en-GB" sz="1400" dirty="0"/>
            </a:p>
          </p:txBody>
        </p:sp>
      </p:grpSp>
      <p:sp>
        <p:nvSpPr>
          <p:cNvPr id="18" name="Rezervirano mjesto sadržaja 2">
            <a:extLst>
              <a:ext uri="{FF2B5EF4-FFF2-40B4-BE49-F238E27FC236}">
                <a16:creationId xmlns:a16="http://schemas.microsoft.com/office/drawing/2014/main" id="{54D5C804-E59F-4E4D-95C0-AE970AD7E210}"/>
              </a:ext>
            </a:extLst>
          </p:cNvPr>
          <p:cNvSpPr txBox="1">
            <a:spLocks/>
          </p:cNvSpPr>
          <p:nvPr/>
        </p:nvSpPr>
        <p:spPr>
          <a:xfrm>
            <a:off x="406336" y="6441055"/>
            <a:ext cx="8352928" cy="2964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/>
              <a:t>IYPT</a:t>
            </a:r>
            <a:r>
              <a:rPr lang="hr-HR" sz="1200" dirty="0"/>
              <a:t> 2022                                                                   </a:t>
            </a:r>
            <a:r>
              <a:rPr lang="hr-HR" sz="1200" i="1" dirty="0"/>
              <a:t>Droplet Explosion </a:t>
            </a:r>
            <a:r>
              <a:rPr lang="hr-HR" sz="1200" dirty="0"/>
              <a:t>– Theoretical Model                                                                               5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069149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04" grpId="0"/>
      <p:bldP spid="105" grpId="0"/>
      <p:bldP spid="106" grpId="0"/>
      <p:bldP spid="6" grpId="0"/>
      <p:bldP spid="107" grpId="0"/>
      <p:bldP spid="10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>
          <a:xfrm>
            <a:off x="440746" y="101590"/>
            <a:ext cx="8229600" cy="1143000"/>
          </a:xfrm>
        </p:spPr>
        <p:txBody>
          <a:bodyPr>
            <a:noAutofit/>
          </a:bodyPr>
          <a:lstStyle/>
          <a:p>
            <a:r>
              <a:rPr lang="hr-HR" sz="3600" dirty="0"/>
              <a:t>Droplet expansion</a:t>
            </a:r>
            <a:endParaRPr lang="en-GB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TekstniOkvir 104">
                <a:extLst>
                  <a:ext uri="{FF2B5EF4-FFF2-40B4-BE49-F238E27FC236}">
                    <a16:creationId xmlns:a16="http://schemas.microsoft.com/office/drawing/2014/main" id="{9A5280EE-80B4-4B7E-A718-51CEB8090159}"/>
                  </a:ext>
                </a:extLst>
              </p:cNvPr>
              <p:cNvSpPr txBox="1"/>
              <p:nvPr/>
            </p:nvSpPr>
            <p:spPr>
              <a:xfrm>
                <a:off x="7071948" y="5279136"/>
                <a:ext cx="1246297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hr-HR" sz="240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d</m:t>
                      </m:r>
                      <m:r>
                        <a:rPr lang="hr-HR" sz="24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𝑊</m:t>
                      </m:r>
                      <m:r>
                        <a:rPr lang="hr-HR" sz="24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&gt;0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05" name="TekstniOkvir 104">
                <a:extLst>
                  <a:ext uri="{FF2B5EF4-FFF2-40B4-BE49-F238E27FC236}">
                    <a16:creationId xmlns:a16="http://schemas.microsoft.com/office/drawing/2014/main" id="{9A5280EE-80B4-4B7E-A718-51CEB80901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1948" y="5279136"/>
                <a:ext cx="1246297" cy="369332"/>
              </a:xfrm>
              <a:prstGeom prst="rect">
                <a:avLst/>
              </a:prstGeom>
              <a:blipFill>
                <a:blip r:embed="rId2"/>
                <a:stretch>
                  <a:fillRect l="-488" r="-488" b="-655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kstniOkvir 67">
                <a:extLst>
                  <a:ext uri="{FF2B5EF4-FFF2-40B4-BE49-F238E27FC236}">
                    <a16:creationId xmlns:a16="http://schemas.microsoft.com/office/drawing/2014/main" id="{C6D82A4C-BA69-412F-B4C6-A1AC8EF6D190}"/>
                  </a:ext>
                </a:extLst>
              </p:cNvPr>
              <p:cNvSpPr txBox="1"/>
              <p:nvPr/>
            </p:nvSpPr>
            <p:spPr>
              <a:xfrm>
                <a:off x="7069589" y="3743826"/>
                <a:ext cx="1246297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hr-HR" sz="240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d</m:t>
                      </m:r>
                      <m:r>
                        <a:rPr lang="hr-HR" sz="24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𝑊</m:t>
                      </m:r>
                      <m:r>
                        <a:rPr lang="hr-HR" sz="24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&lt;0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68" name="TekstniOkvir 67">
                <a:extLst>
                  <a:ext uri="{FF2B5EF4-FFF2-40B4-BE49-F238E27FC236}">
                    <a16:creationId xmlns:a16="http://schemas.microsoft.com/office/drawing/2014/main" id="{C6D82A4C-BA69-412F-B4C6-A1AC8EF6D1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9589" y="3743826"/>
                <a:ext cx="1246297" cy="369332"/>
              </a:xfrm>
              <a:prstGeom prst="rect">
                <a:avLst/>
              </a:prstGeom>
              <a:blipFill>
                <a:blip r:embed="rId6"/>
                <a:stretch>
                  <a:fillRect l="-490" r="-490" b="-655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kstniOkvir 68">
                <a:extLst>
                  <a:ext uri="{FF2B5EF4-FFF2-40B4-BE49-F238E27FC236}">
                    <a16:creationId xmlns:a16="http://schemas.microsoft.com/office/drawing/2014/main" id="{A447DB77-AE85-4824-B6EC-D7A9289DEBD5}"/>
                  </a:ext>
                </a:extLst>
              </p:cNvPr>
              <p:cNvSpPr txBox="1"/>
              <p:nvPr/>
            </p:nvSpPr>
            <p:spPr>
              <a:xfrm>
                <a:off x="7069589" y="2207002"/>
                <a:ext cx="1454115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hr-HR" sz="240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d</m:t>
                      </m:r>
                      <m:r>
                        <a:rPr lang="hr-HR" sz="24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𝑊</m:t>
                      </m:r>
                      <m:r>
                        <a:rPr lang="hr-HR" sz="24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≪0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69" name="TekstniOkvir 68">
                <a:extLst>
                  <a:ext uri="{FF2B5EF4-FFF2-40B4-BE49-F238E27FC236}">
                    <a16:creationId xmlns:a16="http://schemas.microsoft.com/office/drawing/2014/main" id="{A447DB77-AE85-4824-B6EC-D7A9289DEB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9589" y="2207002"/>
                <a:ext cx="1454115" cy="369332"/>
              </a:xfrm>
              <a:prstGeom prst="rect">
                <a:avLst/>
              </a:prstGeom>
              <a:blipFill>
                <a:blip r:embed="rId7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Ravni poveznik sa strelicom 8">
            <a:extLst>
              <a:ext uri="{FF2B5EF4-FFF2-40B4-BE49-F238E27FC236}">
                <a16:creationId xmlns:a16="http://schemas.microsoft.com/office/drawing/2014/main" id="{419C6B9C-264F-48FA-90B0-B834C6195CE0}"/>
              </a:ext>
            </a:extLst>
          </p:cNvPr>
          <p:cNvCxnSpPr>
            <a:cxnSpLocks/>
          </p:cNvCxnSpPr>
          <p:nvPr/>
        </p:nvCxnSpPr>
        <p:spPr>
          <a:xfrm>
            <a:off x="827584" y="1820721"/>
            <a:ext cx="0" cy="421499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upa 7">
            <a:extLst>
              <a:ext uri="{FF2B5EF4-FFF2-40B4-BE49-F238E27FC236}">
                <a16:creationId xmlns:a16="http://schemas.microsoft.com/office/drawing/2014/main" id="{7389E0E6-B094-4B8B-8019-8DC536D3EC42}"/>
              </a:ext>
            </a:extLst>
          </p:cNvPr>
          <p:cNvGrpSpPr/>
          <p:nvPr/>
        </p:nvGrpSpPr>
        <p:grpSpPr>
          <a:xfrm>
            <a:off x="1187627" y="1820169"/>
            <a:ext cx="5585496" cy="1142999"/>
            <a:chOff x="1187627" y="1820169"/>
            <a:chExt cx="5585496" cy="1142999"/>
          </a:xfrm>
        </p:grpSpPr>
        <p:pic>
          <p:nvPicPr>
            <p:cNvPr id="2" name="Slika 1">
              <a:extLst>
                <a:ext uri="{FF2B5EF4-FFF2-40B4-BE49-F238E27FC236}">
                  <a16:creationId xmlns:a16="http://schemas.microsoft.com/office/drawing/2014/main" id="{F9D3BD4A-C766-48F6-9B0F-E5A61066D72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87627" y="1820169"/>
              <a:ext cx="5585496" cy="1142999"/>
            </a:xfrm>
            <a:prstGeom prst="rect">
              <a:avLst/>
            </a:prstGeom>
          </p:spPr>
        </p:pic>
        <p:sp>
          <p:nvSpPr>
            <p:cNvPr id="3" name="TekstniOkvir 2">
              <a:extLst>
                <a:ext uri="{FF2B5EF4-FFF2-40B4-BE49-F238E27FC236}">
                  <a16:creationId xmlns:a16="http://schemas.microsoft.com/office/drawing/2014/main" id="{396E29F9-7DB7-41CD-8B16-F89AED6E0680}"/>
                </a:ext>
              </a:extLst>
            </p:cNvPr>
            <p:cNvSpPr txBox="1"/>
            <p:nvPr/>
          </p:nvSpPr>
          <p:spPr>
            <a:xfrm>
              <a:off x="3350646" y="2354046"/>
              <a:ext cx="1224000" cy="255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hr-HR" sz="1000" dirty="0"/>
                <a:t>Water + </a:t>
              </a:r>
              <a:r>
                <a:rPr lang="hr-HR" sz="1000" b="1" dirty="0"/>
                <a:t>ethanol</a:t>
              </a:r>
              <a:endParaRPr lang="en-GB" sz="1000" b="1" dirty="0"/>
            </a:p>
          </p:txBody>
        </p:sp>
        <p:sp>
          <p:nvSpPr>
            <p:cNvPr id="5" name="TekstniOkvir 4">
              <a:extLst>
                <a:ext uri="{FF2B5EF4-FFF2-40B4-BE49-F238E27FC236}">
                  <a16:creationId xmlns:a16="http://schemas.microsoft.com/office/drawing/2014/main" id="{F52E342A-B4C9-4728-B9B4-8F9FB4BD040F}"/>
                </a:ext>
              </a:extLst>
            </p:cNvPr>
            <p:cNvSpPr txBox="1"/>
            <p:nvPr/>
          </p:nvSpPr>
          <p:spPr>
            <a:xfrm>
              <a:off x="1241626" y="1891458"/>
              <a:ext cx="612000" cy="32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hr-HR" sz="1200" dirty="0"/>
                <a:t>Air</a:t>
              </a:r>
              <a:endParaRPr lang="en-GB" sz="1200" dirty="0"/>
            </a:p>
          </p:txBody>
        </p:sp>
        <p:sp>
          <p:nvSpPr>
            <p:cNvPr id="17" name="TekstniOkvir 16">
              <a:extLst>
                <a:ext uri="{FF2B5EF4-FFF2-40B4-BE49-F238E27FC236}">
                  <a16:creationId xmlns:a16="http://schemas.microsoft.com/office/drawing/2014/main" id="{174115C9-421A-4BF0-B469-854755A8EEC1}"/>
                </a:ext>
              </a:extLst>
            </p:cNvPr>
            <p:cNvSpPr txBox="1"/>
            <p:nvPr/>
          </p:nvSpPr>
          <p:spPr>
            <a:xfrm>
              <a:off x="1273424" y="2584535"/>
              <a:ext cx="432000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hr-HR" sz="1200" dirty="0"/>
                <a:t>Oil</a:t>
              </a:r>
              <a:endParaRPr lang="en-GB" sz="1200" dirty="0"/>
            </a:p>
          </p:txBody>
        </p:sp>
      </p:grpSp>
      <p:grpSp>
        <p:nvGrpSpPr>
          <p:cNvPr id="10" name="Grupa 9">
            <a:extLst>
              <a:ext uri="{FF2B5EF4-FFF2-40B4-BE49-F238E27FC236}">
                <a16:creationId xmlns:a16="http://schemas.microsoft.com/office/drawing/2014/main" id="{B4FFF927-ADEE-4C8B-990F-F019108644A5}"/>
              </a:ext>
            </a:extLst>
          </p:cNvPr>
          <p:cNvGrpSpPr/>
          <p:nvPr/>
        </p:nvGrpSpPr>
        <p:grpSpPr>
          <a:xfrm>
            <a:off x="1187624" y="3356992"/>
            <a:ext cx="5585501" cy="1143000"/>
            <a:chOff x="1187624" y="3356992"/>
            <a:chExt cx="5585501" cy="1143000"/>
          </a:xfrm>
        </p:grpSpPr>
        <p:pic>
          <p:nvPicPr>
            <p:cNvPr id="6" name="Slika 5">
              <a:extLst>
                <a:ext uri="{FF2B5EF4-FFF2-40B4-BE49-F238E27FC236}">
                  <a16:creationId xmlns:a16="http://schemas.microsoft.com/office/drawing/2014/main" id="{6A72A61A-06AA-403B-9449-55DD9556191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87624" y="3356992"/>
              <a:ext cx="5585501" cy="1143000"/>
            </a:xfrm>
            <a:prstGeom prst="rect">
              <a:avLst/>
            </a:prstGeom>
          </p:spPr>
        </p:pic>
        <p:sp>
          <p:nvSpPr>
            <p:cNvPr id="12" name="TekstniOkvir 11">
              <a:extLst>
                <a:ext uri="{FF2B5EF4-FFF2-40B4-BE49-F238E27FC236}">
                  <a16:creationId xmlns:a16="http://schemas.microsoft.com/office/drawing/2014/main" id="{7109A213-DF87-4F6E-BD78-AA34B46FC740}"/>
                </a:ext>
              </a:extLst>
            </p:cNvPr>
            <p:cNvSpPr txBox="1"/>
            <p:nvPr/>
          </p:nvSpPr>
          <p:spPr>
            <a:xfrm>
              <a:off x="3599748" y="3832951"/>
              <a:ext cx="1044000" cy="262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hr-HR" sz="1000" dirty="0"/>
                <a:t>Water + </a:t>
              </a:r>
              <a:r>
                <a:rPr lang="hr-HR" sz="1000" b="1" dirty="0"/>
                <a:t>ethanol</a:t>
              </a:r>
              <a:endParaRPr lang="en-GB" sz="1000" b="1" dirty="0"/>
            </a:p>
          </p:txBody>
        </p:sp>
        <p:sp>
          <p:nvSpPr>
            <p:cNvPr id="15" name="TekstniOkvir 14">
              <a:extLst>
                <a:ext uri="{FF2B5EF4-FFF2-40B4-BE49-F238E27FC236}">
                  <a16:creationId xmlns:a16="http://schemas.microsoft.com/office/drawing/2014/main" id="{0FB1F287-D94E-4346-9CF1-81B1BDFB660D}"/>
                </a:ext>
              </a:extLst>
            </p:cNvPr>
            <p:cNvSpPr txBox="1"/>
            <p:nvPr/>
          </p:nvSpPr>
          <p:spPr>
            <a:xfrm>
              <a:off x="1230669" y="3404762"/>
              <a:ext cx="612000" cy="32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hr-HR" sz="1200" dirty="0"/>
                <a:t>Air</a:t>
              </a:r>
              <a:endParaRPr lang="en-GB" sz="1200" dirty="0"/>
            </a:p>
          </p:txBody>
        </p:sp>
        <p:sp>
          <p:nvSpPr>
            <p:cNvPr id="18" name="TekstniOkvir 17">
              <a:extLst>
                <a:ext uri="{FF2B5EF4-FFF2-40B4-BE49-F238E27FC236}">
                  <a16:creationId xmlns:a16="http://schemas.microsoft.com/office/drawing/2014/main" id="{D85544F9-2EFD-4BCF-9314-1E54D0D49837}"/>
                </a:ext>
              </a:extLst>
            </p:cNvPr>
            <p:cNvSpPr txBox="1"/>
            <p:nvPr/>
          </p:nvSpPr>
          <p:spPr>
            <a:xfrm>
              <a:off x="1275765" y="4118495"/>
              <a:ext cx="432000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hr-HR" sz="1200" dirty="0"/>
                <a:t>Oil</a:t>
              </a:r>
              <a:endParaRPr lang="en-GB" sz="1200" dirty="0"/>
            </a:p>
          </p:txBody>
        </p:sp>
      </p:grpSp>
      <p:grpSp>
        <p:nvGrpSpPr>
          <p:cNvPr id="11" name="Grupa 10">
            <a:extLst>
              <a:ext uri="{FF2B5EF4-FFF2-40B4-BE49-F238E27FC236}">
                <a16:creationId xmlns:a16="http://schemas.microsoft.com/office/drawing/2014/main" id="{0279EAB1-FDD3-4919-8449-9548DC2E3A02}"/>
              </a:ext>
            </a:extLst>
          </p:cNvPr>
          <p:cNvGrpSpPr/>
          <p:nvPr/>
        </p:nvGrpSpPr>
        <p:grpSpPr>
          <a:xfrm>
            <a:off x="1187624" y="4892711"/>
            <a:ext cx="5585499" cy="1143000"/>
            <a:chOff x="1187624" y="4892711"/>
            <a:chExt cx="5585499" cy="1143000"/>
          </a:xfrm>
        </p:grpSpPr>
        <p:pic>
          <p:nvPicPr>
            <p:cNvPr id="7" name="Slika 6">
              <a:extLst>
                <a:ext uri="{FF2B5EF4-FFF2-40B4-BE49-F238E27FC236}">
                  <a16:creationId xmlns:a16="http://schemas.microsoft.com/office/drawing/2014/main" id="{786992A6-BACC-4508-AF31-3B4954F631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87624" y="4892711"/>
              <a:ext cx="5585499" cy="1143000"/>
            </a:xfrm>
            <a:prstGeom prst="rect">
              <a:avLst/>
            </a:prstGeom>
          </p:spPr>
        </p:pic>
        <p:sp>
          <p:nvSpPr>
            <p:cNvPr id="14" name="TekstniOkvir 13">
              <a:extLst>
                <a:ext uri="{FF2B5EF4-FFF2-40B4-BE49-F238E27FC236}">
                  <a16:creationId xmlns:a16="http://schemas.microsoft.com/office/drawing/2014/main" id="{B5FB8A6F-4456-4881-9067-625D14406A1B}"/>
                </a:ext>
              </a:extLst>
            </p:cNvPr>
            <p:cNvSpPr txBox="1"/>
            <p:nvPr/>
          </p:nvSpPr>
          <p:spPr>
            <a:xfrm>
              <a:off x="3439323" y="5472766"/>
              <a:ext cx="1051704" cy="25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hr-HR" sz="1000" b="1" dirty="0"/>
                <a:t>Water</a:t>
              </a:r>
              <a:r>
                <a:rPr lang="hr-HR" sz="1000" dirty="0"/>
                <a:t> + ethanol</a:t>
              </a:r>
              <a:endParaRPr lang="en-GB" sz="1000" dirty="0"/>
            </a:p>
          </p:txBody>
        </p:sp>
        <p:sp>
          <p:nvSpPr>
            <p:cNvPr id="16" name="TekstniOkvir 15">
              <a:extLst>
                <a:ext uri="{FF2B5EF4-FFF2-40B4-BE49-F238E27FC236}">
                  <a16:creationId xmlns:a16="http://schemas.microsoft.com/office/drawing/2014/main" id="{81C48674-0214-4AB7-9170-827AAA222F64}"/>
                </a:ext>
              </a:extLst>
            </p:cNvPr>
            <p:cNvSpPr txBox="1"/>
            <p:nvPr/>
          </p:nvSpPr>
          <p:spPr>
            <a:xfrm>
              <a:off x="1230669" y="4947310"/>
              <a:ext cx="612000" cy="32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hr-HR" sz="1200" dirty="0"/>
                <a:t>Air</a:t>
              </a:r>
              <a:endParaRPr lang="en-GB" sz="1200" dirty="0"/>
            </a:p>
          </p:txBody>
        </p:sp>
        <p:sp>
          <p:nvSpPr>
            <p:cNvPr id="19" name="TekstniOkvir 18">
              <a:extLst>
                <a:ext uri="{FF2B5EF4-FFF2-40B4-BE49-F238E27FC236}">
                  <a16:creationId xmlns:a16="http://schemas.microsoft.com/office/drawing/2014/main" id="{3721ACDE-5DCB-4E0A-9B30-2690E9C51422}"/>
                </a:ext>
              </a:extLst>
            </p:cNvPr>
            <p:cNvSpPr txBox="1"/>
            <p:nvPr/>
          </p:nvSpPr>
          <p:spPr>
            <a:xfrm>
              <a:off x="1273424" y="5657433"/>
              <a:ext cx="432000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hr-HR" sz="1200" dirty="0"/>
                <a:t>Oil</a:t>
              </a:r>
              <a:endParaRPr lang="en-GB" sz="1200" dirty="0"/>
            </a:p>
          </p:txBody>
        </p:sp>
      </p:grpSp>
      <p:sp>
        <p:nvSpPr>
          <p:cNvPr id="23" name="Rezervirano mjesto sadržaja 2">
            <a:extLst>
              <a:ext uri="{FF2B5EF4-FFF2-40B4-BE49-F238E27FC236}">
                <a16:creationId xmlns:a16="http://schemas.microsoft.com/office/drawing/2014/main" id="{D4CF41D5-60FD-4398-BA13-30AA1724A155}"/>
              </a:ext>
            </a:extLst>
          </p:cNvPr>
          <p:cNvSpPr txBox="1">
            <a:spLocks/>
          </p:cNvSpPr>
          <p:nvPr/>
        </p:nvSpPr>
        <p:spPr>
          <a:xfrm>
            <a:off x="406336" y="6441055"/>
            <a:ext cx="8352928" cy="2964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/>
              <a:t>IYPT</a:t>
            </a:r>
            <a:r>
              <a:rPr lang="hr-HR" sz="1200" dirty="0"/>
              <a:t> 2022                                                                   </a:t>
            </a:r>
            <a:r>
              <a:rPr lang="hr-HR" sz="1200" i="1" dirty="0"/>
              <a:t>Droplet Explosion </a:t>
            </a:r>
            <a:r>
              <a:rPr lang="hr-HR" sz="1200" dirty="0"/>
              <a:t>– Theoretical Model                                                                               6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132343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/>
      <p:bldP spid="68" grpId="0"/>
      <p:bldP spid="6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>
          <a:xfrm>
            <a:off x="440746" y="101590"/>
            <a:ext cx="8229600" cy="1143000"/>
          </a:xfrm>
        </p:spPr>
        <p:txBody>
          <a:bodyPr>
            <a:noAutofit/>
          </a:bodyPr>
          <a:lstStyle/>
          <a:p>
            <a:r>
              <a:rPr lang="hr-HR" sz="3600" dirty="0"/>
              <a:t>Marangoni forces</a:t>
            </a:r>
            <a:endParaRPr lang="en-GB" sz="3600" i="1" dirty="0"/>
          </a:p>
        </p:txBody>
      </p:sp>
      <p:grpSp>
        <p:nvGrpSpPr>
          <p:cNvPr id="24" name="Grupa 23">
            <a:extLst>
              <a:ext uri="{FF2B5EF4-FFF2-40B4-BE49-F238E27FC236}">
                <a16:creationId xmlns:a16="http://schemas.microsoft.com/office/drawing/2014/main" id="{17DAA4D5-6F50-4F6C-9DEB-71F81C13FA4F}"/>
              </a:ext>
            </a:extLst>
          </p:cNvPr>
          <p:cNvGrpSpPr/>
          <p:nvPr/>
        </p:nvGrpSpPr>
        <p:grpSpPr>
          <a:xfrm>
            <a:off x="744408" y="2636912"/>
            <a:ext cx="7655183" cy="2238105"/>
            <a:chOff x="1305937" y="2847702"/>
            <a:chExt cx="7655183" cy="2238105"/>
          </a:xfr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2"/>
              </a:gs>
              <a:gs pos="100000">
                <a:schemeClr val="bg1">
                  <a:lumMod val="95000"/>
                </a:schemeClr>
              </a:gs>
            </a:gsLst>
            <a:lin ang="13500000" scaled="1"/>
            <a:tileRect/>
          </a:gradFill>
        </p:grpSpPr>
        <p:sp>
          <p:nvSpPr>
            <p:cNvPr id="25" name="Prostoručno: oblik 24">
              <a:extLst>
                <a:ext uri="{FF2B5EF4-FFF2-40B4-BE49-F238E27FC236}">
                  <a16:creationId xmlns:a16="http://schemas.microsoft.com/office/drawing/2014/main" id="{DAE9A6B4-A01F-4BDC-A3B7-199B358AFD59}"/>
                </a:ext>
              </a:extLst>
            </p:cNvPr>
            <p:cNvSpPr/>
            <p:nvPr/>
          </p:nvSpPr>
          <p:spPr>
            <a:xfrm>
              <a:off x="1846042" y="3561815"/>
              <a:ext cx="6574971" cy="1523992"/>
            </a:xfrm>
            <a:custGeom>
              <a:avLst/>
              <a:gdLst>
                <a:gd name="connsiteX0" fmla="*/ 0 w 6574971"/>
                <a:gd name="connsiteY0" fmla="*/ 1854925 h 1854925"/>
                <a:gd name="connsiteX1" fmla="*/ 3274422 w 6574971"/>
                <a:gd name="connsiteY1" fmla="*/ 0 h 1854925"/>
                <a:gd name="connsiteX2" fmla="*/ 6574971 w 6574971"/>
                <a:gd name="connsiteY2" fmla="*/ 1854925 h 1854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74971" h="1854925">
                  <a:moveTo>
                    <a:pt x="0" y="1854925"/>
                  </a:moveTo>
                  <a:cubicBezTo>
                    <a:pt x="1089297" y="927462"/>
                    <a:pt x="2178594" y="0"/>
                    <a:pt x="3274422" y="0"/>
                  </a:cubicBezTo>
                  <a:cubicBezTo>
                    <a:pt x="4370250" y="0"/>
                    <a:pt x="5472610" y="927462"/>
                    <a:pt x="6574971" y="1854925"/>
                  </a:cubicBezTo>
                </a:path>
              </a:pathLst>
            </a:custGeom>
            <a:gradFill flip="none" rotWithShape="1">
              <a:gsLst>
                <a:gs pos="0">
                  <a:schemeClr val="bg1">
                    <a:lumMod val="50000"/>
                    <a:tint val="66000"/>
                    <a:satMod val="160000"/>
                  </a:schemeClr>
                </a:gs>
                <a:gs pos="50000">
                  <a:schemeClr val="bg1">
                    <a:lumMod val="50000"/>
                    <a:tint val="44500"/>
                    <a:satMod val="160000"/>
                  </a:schemeClr>
                </a:gs>
                <a:gs pos="100000">
                  <a:schemeClr val="bg1">
                    <a:lumMod val="50000"/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26" name="Ravni poveznik sa strelicom 25">
              <a:extLst>
                <a:ext uri="{FF2B5EF4-FFF2-40B4-BE49-F238E27FC236}">
                  <a16:creationId xmlns:a16="http://schemas.microsoft.com/office/drawing/2014/main" id="{87D9528F-50A1-47E4-A5B3-8C2B7E12E9A2}"/>
                </a:ext>
              </a:extLst>
            </p:cNvPr>
            <p:cNvCxnSpPr>
              <a:cxnSpLocks/>
            </p:cNvCxnSpPr>
            <p:nvPr/>
          </p:nvCxnSpPr>
          <p:spPr>
            <a:xfrm>
              <a:off x="1305937" y="5085806"/>
              <a:ext cx="7655183" cy="0"/>
            </a:xfrm>
            <a:prstGeom prst="straightConnector1">
              <a:avLst/>
            </a:prstGeom>
            <a:grpFill/>
            <a:ln w="28575">
              <a:solidFill>
                <a:schemeClr val="tx1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Ravni poveznik sa strelicom 26">
              <a:extLst>
                <a:ext uri="{FF2B5EF4-FFF2-40B4-BE49-F238E27FC236}">
                  <a16:creationId xmlns:a16="http://schemas.microsoft.com/office/drawing/2014/main" id="{0CF684ED-F629-4C75-BFC1-263010CE97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33528" y="2847702"/>
              <a:ext cx="0" cy="2238104"/>
            </a:xfrm>
            <a:prstGeom prst="straightConnector1">
              <a:avLst/>
            </a:prstGeom>
            <a:grpFill/>
            <a:ln w="28575">
              <a:solidFill>
                <a:schemeClr val="tx1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kstniOkvir 27">
            <a:extLst>
              <a:ext uri="{FF2B5EF4-FFF2-40B4-BE49-F238E27FC236}">
                <a16:creationId xmlns:a16="http://schemas.microsoft.com/office/drawing/2014/main" id="{0B49889A-8759-4525-B6D4-BCDAECD24245}"/>
              </a:ext>
            </a:extLst>
          </p:cNvPr>
          <p:cNvSpPr txBox="1"/>
          <p:nvPr/>
        </p:nvSpPr>
        <p:spPr>
          <a:xfrm>
            <a:off x="4572000" y="2775845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>
                <a:latin typeface="Garamond" panose="02020404030301010803" pitchFamily="18" charset="0"/>
              </a:rPr>
              <a:t>γ</a:t>
            </a:r>
            <a:r>
              <a:rPr lang="hr-HR" sz="2400" baseline="-25000" dirty="0">
                <a:latin typeface="Garamond" panose="02020404030301010803" pitchFamily="18" charset="0"/>
              </a:rPr>
              <a:t>1</a:t>
            </a:r>
            <a:endParaRPr lang="en-GB" sz="2400" baseline="-25000" dirty="0">
              <a:latin typeface="Garamond" panose="02020404030301010803" pitchFamily="18" charset="0"/>
            </a:endParaRPr>
          </a:p>
        </p:txBody>
      </p:sp>
      <p:sp>
        <p:nvSpPr>
          <p:cNvPr id="29" name="TekstniOkvir 28">
            <a:extLst>
              <a:ext uri="{FF2B5EF4-FFF2-40B4-BE49-F238E27FC236}">
                <a16:creationId xmlns:a16="http://schemas.microsoft.com/office/drawing/2014/main" id="{428F0CEF-69C2-49C7-8F8B-6E26C597C55C}"/>
              </a:ext>
            </a:extLst>
          </p:cNvPr>
          <p:cNvSpPr txBox="1"/>
          <p:nvPr/>
        </p:nvSpPr>
        <p:spPr>
          <a:xfrm>
            <a:off x="3867272" y="4912060"/>
            <a:ext cx="1409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dirty="0">
                <a:latin typeface="Garamond" panose="02020404030301010803" pitchFamily="18" charset="0"/>
              </a:rPr>
              <a:t>γ</a:t>
            </a:r>
            <a:r>
              <a:rPr lang="hr-HR" sz="2400" baseline="-25000" dirty="0">
                <a:latin typeface="Garamond" panose="02020404030301010803" pitchFamily="18" charset="0"/>
              </a:rPr>
              <a:t>1</a:t>
            </a:r>
            <a:r>
              <a:rPr lang="hr-HR" sz="2400" dirty="0">
                <a:latin typeface="Garamond" panose="02020404030301010803" pitchFamily="18" charset="0"/>
              </a:rPr>
              <a:t> &lt; </a:t>
            </a:r>
            <a:r>
              <a:rPr lang="el-GR" sz="2400" dirty="0">
                <a:latin typeface="Garamond" panose="02020404030301010803" pitchFamily="18" charset="0"/>
              </a:rPr>
              <a:t>γ</a:t>
            </a:r>
            <a:r>
              <a:rPr lang="hr-HR" sz="2400" baseline="-25000" dirty="0">
                <a:latin typeface="Garamond" panose="02020404030301010803" pitchFamily="18" charset="0"/>
              </a:rPr>
              <a:t>2</a:t>
            </a:r>
            <a:r>
              <a:rPr lang="hr-HR" sz="2400" dirty="0">
                <a:latin typeface="Garamond" panose="02020404030301010803" pitchFamily="18" charset="0"/>
              </a:rPr>
              <a:t> </a:t>
            </a:r>
            <a:endParaRPr lang="en-GB" sz="2400" baseline="-25000" dirty="0">
              <a:latin typeface="Garamond" panose="02020404030301010803" pitchFamily="18" charset="0"/>
            </a:endParaRPr>
          </a:p>
        </p:txBody>
      </p:sp>
      <p:sp>
        <p:nvSpPr>
          <p:cNvPr id="30" name="TekstniOkvir 29">
            <a:extLst>
              <a:ext uri="{FF2B5EF4-FFF2-40B4-BE49-F238E27FC236}">
                <a16:creationId xmlns:a16="http://schemas.microsoft.com/office/drawing/2014/main" id="{362FEB60-2B31-47D6-BF4D-CD9AA89E741C}"/>
              </a:ext>
            </a:extLst>
          </p:cNvPr>
          <p:cNvSpPr txBox="1"/>
          <p:nvPr/>
        </p:nvSpPr>
        <p:spPr>
          <a:xfrm>
            <a:off x="7859487" y="4299836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>
                <a:latin typeface="Garamond" panose="02020404030301010803" pitchFamily="18" charset="0"/>
              </a:rPr>
              <a:t>γ</a:t>
            </a:r>
            <a:r>
              <a:rPr lang="hr-HR" sz="2400" baseline="-25000" dirty="0">
                <a:latin typeface="Garamond" panose="02020404030301010803" pitchFamily="18" charset="0"/>
              </a:rPr>
              <a:t>2</a:t>
            </a:r>
            <a:endParaRPr lang="en-GB" sz="2400" baseline="-25000" dirty="0">
              <a:latin typeface="Garamond" panose="02020404030301010803" pitchFamily="18" charset="0"/>
            </a:endParaRPr>
          </a:p>
        </p:txBody>
      </p:sp>
      <p:sp>
        <p:nvSpPr>
          <p:cNvPr id="31" name="TekstniOkvir 30">
            <a:extLst>
              <a:ext uri="{FF2B5EF4-FFF2-40B4-BE49-F238E27FC236}">
                <a16:creationId xmlns:a16="http://schemas.microsoft.com/office/drawing/2014/main" id="{9BC00AD3-F471-46CB-B5AD-F8AA04DF68DF}"/>
              </a:ext>
            </a:extLst>
          </p:cNvPr>
          <p:cNvSpPr txBox="1"/>
          <p:nvPr/>
        </p:nvSpPr>
        <p:spPr>
          <a:xfrm>
            <a:off x="877032" y="4299836"/>
            <a:ext cx="4074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>
                <a:latin typeface="Garamond" panose="02020404030301010803" pitchFamily="18" charset="0"/>
              </a:rPr>
              <a:t>γ</a:t>
            </a:r>
            <a:r>
              <a:rPr lang="hr-HR" sz="2400" baseline="-25000" dirty="0">
                <a:latin typeface="Garamond" panose="02020404030301010803" pitchFamily="18" charset="0"/>
              </a:rPr>
              <a:t>2</a:t>
            </a:r>
            <a:endParaRPr lang="en-GB" sz="2400" baseline="-25000" dirty="0">
              <a:latin typeface="Garamond" panose="02020404030301010803" pitchFamily="18" charset="0"/>
            </a:endParaRPr>
          </a:p>
        </p:txBody>
      </p:sp>
      <p:sp>
        <p:nvSpPr>
          <p:cNvPr id="32" name="Prostoručno: oblik 31">
            <a:extLst>
              <a:ext uri="{FF2B5EF4-FFF2-40B4-BE49-F238E27FC236}">
                <a16:creationId xmlns:a16="http://schemas.microsoft.com/office/drawing/2014/main" id="{B194ADE1-4D98-47FE-8A04-68321BF0C2EC}"/>
              </a:ext>
            </a:extLst>
          </p:cNvPr>
          <p:cNvSpPr/>
          <p:nvPr/>
        </p:nvSpPr>
        <p:spPr>
          <a:xfrm>
            <a:off x="1884087" y="3501429"/>
            <a:ext cx="2481942" cy="1239293"/>
          </a:xfrm>
          <a:custGeom>
            <a:avLst/>
            <a:gdLst>
              <a:gd name="connsiteX0" fmla="*/ 2481942 w 2481942"/>
              <a:gd name="connsiteY0" fmla="*/ 0 h 1239293"/>
              <a:gd name="connsiteX1" fmla="*/ 2037805 w 2481942"/>
              <a:gd name="connsiteY1" fmla="*/ 1045028 h 1239293"/>
              <a:gd name="connsiteX2" fmla="*/ 0 w 2481942"/>
              <a:gd name="connsiteY2" fmla="*/ 1236617 h 1239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81942" h="1239293">
                <a:moveTo>
                  <a:pt x="2481942" y="0"/>
                </a:moveTo>
                <a:cubicBezTo>
                  <a:pt x="2466702" y="419462"/>
                  <a:pt x="2451462" y="838925"/>
                  <a:pt x="2037805" y="1045028"/>
                </a:cubicBezTo>
                <a:cubicBezTo>
                  <a:pt x="1624148" y="1251131"/>
                  <a:pt x="812074" y="1243874"/>
                  <a:pt x="0" y="1236617"/>
                </a:cubicBezTo>
              </a:path>
            </a:pathLst>
          </a:custGeom>
          <a:noFill/>
          <a:ln w="19050">
            <a:solidFill>
              <a:schemeClr val="tx1"/>
            </a:solidFill>
            <a:headEnd type="none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3" name="Prostoručno: oblik 32">
            <a:extLst>
              <a:ext uri="{FF2B5EF4-FFF2-40B4-BE49-F238E27FC236}">
                <a16:creationId xmlns:a16="http://schemas.microsoft.com/office/drawing/2014/main" id="{8C28EA5D-E764-46D0-B25D-6DED67C79395}"/>
              </a:ext>
            </a:extLst>
          </p:cNvPr>
          <p:cNvSpPr/>
          <p:nvPr/>
        </p:nvSpPr>
        <p:spPr>
          <a:xfrm flipH="1">
            <a:off x="4775742" y="3522363"/>
            <a:ext cx="2481942" cy="1239293"/>
          </a:xfrm>
          <a:custGeom>
            <a:avLst/>
            <a:gdLst>
              <a:gd name="connsiteX0" fmla="*/ 2481942 w 2481942"/>
              <a:gd name="connsiteY0" fmla="*/ 0 h 1239293"/>
              <a:gd name="connsiteX1" fmla="*/ 2037805 w 2481942"/>
              <a:gd name="connsiteY1" fmla="*/ 1045028 h 1239293"/>
              <a:gd name="connsiteX2" fmla="*/ 0 w 2481942"/>
              <a:gd name="connsiteY2" fmla="*/ 1236617 h 1239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81942" h="1239293">
                <a:moveTo>
                  <a:pt x="2481942" y="0"/>
                </a:moveTo>
                <a:cubicBezTo>
                  <a:pt x="2466702" y="419462"/>
                  <a:pt x="2451462" y="838925"/>
                  <a:pt x="2037805" y="1045028"/>
                </a:cubicBezTo>
                <a:cubicBezTo>
                  <a:pt x="1624148" y="1251131"/>
                  <a:pt x="812074" y="1243874"/>
                  <a:pt x="0" y="1236617"/>
                </a:cubicBezTo>
              </a:path>
            </a:pathLst>
          </a:custGeom>
          <a:noFill/>
          <a:ln w="19050">
            <a:solidFill>
              <a:schemeClr val="tx1"/>
            </a:solidFill>
            <a:headEnd type="none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id="{8F02C049-93D3-47F3-87E5-7A70A1664191}"/>
              </a:ext>
            </a:extLst>
          </p:cNvPr>
          <p:cNvGrpSpPr/>
          <p:nvPr/>
        </p:nvGrpSpPr>
        <p:grpSpPr>
          <a:xfrm>
            <a:off x="1444572" y="2585009"/>
            <a:ext cx="2428139" cy="2017030"/>
            <a:chOff x="1527745" y="2212260"/>
            <a:chExt cx="2428139" cy="2017030"/>
          </a:xfrm>
        </p:grpSpPr>
        <p:sp>
          <p:nvSpPr>
            <p:cNvPr id="34" name="Prostoručno: oblik 33">
              <a:extLst>
                <a:ext uri="{FF2B5EF4-FFF2-40B4-BE49-F238E27FC236}">
                  <a16:creationId xmlns:a16="http://schemas.microsoft.com/office/drawing/2014/main" id="{3885AE5E-E885-41A0-8D2E-F66E1F98109D}"/>
                </a:ext>
              </a:extLst>
            </p:cNvPr>
            <p:cNvSpPr/>
            <p:nvPr/>
          </p:nvSpPr>
          <p:spPr>
            <a:xfrm rot="19329091">
              <a:off x="3814718" y="2212260"/>
              <a:ext cx="141166" cy="905211"/>
            </a:xfrm>
            <a:custGeom>
              <a:avLst/>
              <a:gdLst>
                <a:gd name="connsiteX0" fmla="*/ 6 w 286853"/>
                <a:gd name="connsiteY0" fmla="*/ 0 h 1114425"/>
                <a:gd name="connsiteX1" fmla="*/ 285756 w 286853"/>
                <a:gd name="connsiteY1" fmla="*/ 192881 h 1114425"/>
                <a:gd name="connsiteX2" fmla="*/ 6 w 286853"/>
                <a:gd name="connsiteY2" fmla="*/ 359568 h 1114425"/>
                <a:gd name="connsiteX3" fmla="*/ 276231 w 286853"/>
                <a:gd name="connsiteY3" fmla="*/ 566737 h 1114425"/>
                <a:gd name="connsiteX4" fmla="*/ 11912 w 286853"/>
                <a:gd name="connsiteY4" fmla="*/ 738187 h 1114425"/>
                <a:gd name="connsiteX5" fmla="*/ 285756 w 286853"/>
                <a:gd name="connsiteY5" fmla="*/ 916781 h 1114425"/>
                <a:gd name="connsiteX6" fmla="*/ 107162 w 286853"/>
                <a:gd name="connsiteY6" fmla="*/ 997743 h 1114425"/>
                <a:gd name="connsiteX7" fmla="*/ 85731 w 286853"/>
                <a:gd name="connsiteY7" fmla="*/ 1114425 h 1114425"/>
                <a:gd name="connsiteX8" fmla="*/ 85731 w 286853"/>
                <a:gd name="connsiteY8" fmla="*/ 1114425 h 1114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6853" h="1114425">
                  <a:moveTo>
                    <a:pt x="6" y="0"/>
                  </a:moveTo>
                  <a:cubicBezTo>
                    <a:pt x="142881" y="66476"/>
                    <a:pt x="285756" y="132953"/>
                    <a:pt x="285756" y="192881"/>
                  </a:cubicBezTo>
                  <a:cubicBezTo>
                    <a:pt x="285756" y="252809"/>
                    <a:pt x="1593" y="297259"/>
                    <a:pt x="6" y="359568"/>
                  </a:cubicBezTo>
                  <a:cubicBezTo>
                    <a:pt x="-1581" y="421877"/>
                    <a:pt x="274247" y="503634"/>
                    <a:pt x="276231" y="566737"/>
                  </a:cubicBezTo>
                  <a:cubicBezTo>
                    <a:pt x="278215" y="629840"/>
                    <a:pt x="10325" y="679846"/>
                    <a:pt x="11912" y="738187"/>
                  </a:cubicBezTo>
                  <a:cubicBezTo>
                    <a:pt x="13499" y="796528"/>
                    <a:pt x="269881" y="873522"/>
                    <a:pt x="285756" y="916781"/>
                  </a:cubicBezTo>
                  <a:cubicBezTo>
                    <a:pt x="301631" y="960040"/>
                    <a:pt x="140499" y="964802"/>
                    <a:pt x="107162" y="997743"/>
                  </a:cubicBezTo>
                  <a:cubicBezTo>
                    <a:pt x="73825" y="1030684"/>
                    <a:pt x="85731" y="1114425"/>
                    <a:pt x="85731" y="1114425"/>
                  </a:cubicBezTo>
                  <a:lnTo>
                    <a:pt x="85731" y="1114425"/>
                  </a:lnTo>
                </a:path>
              </a:pathLst>
            </a:custGeom>
            <a:noFill/>
            <a:ln>
              <a:solidFill>
                <a:schemeClr val="tx1"/>
              </a:solidFill>
              <a:headEnd type="stealth"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5" name="Prostoručno: oblik 34">
              <a:extLst>
                <a:ext uri="{FF2B5EF4-FFF2-40B4-BE49-F238E27FC236}">
                  <a16:creationId xmlns:a16="http://schemas.microsoft.com/office/drawing/2014/main" id="{CFE3304E-85F4-4A45-B459-1A4D183172C2}"/>
                </a:ext>
              </a:extLst>
            </p:cNvPr>
            <p:cNvSpPr/>
            <p:nvPr/>
          </p:nvSpPr>
          <p:spPr>
            <a:xfrm rot="19329091">
              <a:off x="3011667" y="2498971"/>
              <a:ext cx="141166" cy="905211"/>
            </a:xfrm>
            <a:custGeom>
              <a:avLst/>
              <a:gdLst>
                <a:gd name="connsiteX0" fmla="*/ 6 w 286853"/>
                <a:gd name="connsiteY0" fmla="*/ 0 h 1114425"/>
                <a:gd name="connsiteX1" fmla="*/ 285756 w 286853"/>
                <a:gd name="connsiteY1" fmla="*/ 192881 h 1114425"/>
                <a:gd name="connsiteX2" fmla="*/ 6 w 286853"/>
                <a:gd name="connsiteY2" fmla="*/ 359568 h 1114425"/>
                <a:gd name="connsiteX3" fmla="*/ 276231 w 286853"/>
                <a:gd name="connsiteY3" fmla="*/ 566737 h 1114425"/>
                <a:gd name="connsiteX4" fmla="*/ 11912 w 286853"/>
                <a:gd name="connsiteY4" fmla="*/ 738187 h 1114425"/>
                <a:gd name="connsiteX5" fmla="*/ 285756 w 286853"/>
                <a:gd name="connsiteY5" fmla="*/ 916781 h 1114425"/>
                <a:gd name="connsiteX6" fmla="*/ 107162 w 286853"/>
                <a:gd name="connsiteY6" fmla="*/ 997743 h 1114425"/>
                <a:gd name="connsiteX7" fmla="*/ 85731 w 286853"/>
                <a:gd name="connsiteY7" fmla="*/ 1114425 h 1114425"/>
                <a:gd name="connsiteX8" fmla="*/ 85731 w 286853"/>
                <a:gd name="connsiteY8" fmla="*/ 1114425 h 1114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6853" h="1114425">
                  <a:moveTo>
                    <a:pt x="6" y="0"/>
                  </a:moveTo>
                  <a:cubicBezTo>
                    <a:pt x="142881" y="66476"/>
                    <a:pt x="285756" y="132953"/>
                    <a:pt x="285756" y="192881"/>
                  </a:cubicBezTo>
                  <a:cubicBezTo>
                    <a:pt x="285756" y="252809"/>
                    <a:pt x="1593" y="297259"/>
                    <a:pt x="6" y="359568"/>
                  </a:cubicBezTo>
                  <a:cubicBezTo>
                    <a:pt x="-1581" y="421877"/>
                    <a:pt x="274247" y="503634"/>
                    <a:pt x="276231" y="566737"/>
                  </a:cubicBezTo>
                  <a:cubicBezTo>
                    <a:pt x="278215" y="629840"/>
                    <a:pt x="10325" y="679846"/>
                    <a:pt x="11912" y="738187"/>
                  </a:cubicBezTo>
                  <a:cubicBezTo>
                    <a:pt x="13499" y="796528"/>
                    <a:pt x="269881" y="873522"/>
                    <a:pt x="285756" y="916781"/>
                  </a:cubicBezTo>
                  <a:cubicBezTo>
                    <a:pt x="301631" y="960040"/>
                    <a:pt x="140499" y="964802"/>
                    <a:pt x="107162" y="997743"/>
                  </a:cubicBezTo>
                  <a:cubicBezTo>
                    <a:pt x="73825" y="1030684"/>
                    <a:pt x="85731" y="1114425"/>
                    <a:pt x="85731" y="1114425"/>
                  </a:cubicBezTo>
                  <a:lnTo>
                    <a:pt x="85731" y="1114425"/>
                  </a:lnTo>
                </a:path>
              </a:pathLst>
            </a:custGeom>
            <a:noFill/>
            <a:ln>
              <a:solidFill>
                <a:schemeClr val="tx1"/>
              </a:solidFill>
              <a:headEnd type="stealth"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8" name="Prostoručno: oblik 37">
              <a:extLst>
                <a:ext uri="{FF2B5EF4-FFF2-40B4-BE49-F238E27FC236}">
                  <a16:creationId xmlns:a16="http://schemas.microsoft.com/office/drawing/2014/main" id="{50500298-C3B5-49E4-9CAE-C617A6EC5E48}"/>
                </a:ext>
              </a:extLst>
            </p:cNvPr>
            <p:cNvSpPr/>
            <p:nvPr/>
          </p:nvSpPr>
          <p:spPr>
            <a:xfrm rot="19329091">
              <a:off x="1937297" y="3087340"/>
              <a:ext cx="141166" cy="905211"/>
            </a:xfrm>
            <a:custGeom>
              <a:avLst/>
              <a:gdLst>
                <a:gd name="connsiteX0" fmla="*/ 6 w 286853"/>
                <a:gd name="connsiteY0" fmla="*/ 0 h 1114425"/>
                <a:gd name="connsiteX1" fmla="*/ 285756 w 286853"/>
                <a:gd name="connsiteY1" fmla="*/ 192881 h 1114425"/>
                <a:gd name="connsiteX2" fmla="*/ 6 w 286853"/>
                <a:gd name="connsiteY2" fmla="*/ 359568 h 1114425"/>
                <a:gd name="connsiteX3" fmla="*/ 276231 w 286853"/>
                <a:gd name="connsiteY3" fmla="*/ 566737 h 1114425"/>
                <a:gd name="connsiteX4" fmla="*/ 11912 w 286853"/>
                <a:gd name="connsiteY4" fmla="*/ 738187 h 1114425"/>
                <a:gd name="connsiteX5" fmla="*/ 285756 w 286853"/>
                <a:gd name="connsiteY5" fmla="*/ 916781 h 1114425"/>
                <a:gd name="connsiteX6" fmla="*/ 107162 w 286853"/>
                <a:gd name="connsiteY6" fmla="*/ 997743 h 1114425"/>
                <a:gd name="connsiteX7" fmla="*/ 85731 w 286853"/>
                <a:gd name="connsiteY7" fmla="*/ 1114425 h 1114425"/>
                <a:gd name="connsiteX8" fmla="*/ 85731 w 286853"/>
                <a:gd name="connsiteY8" fmla="*/ 1114425 h 1114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6853" h="1114425">
                  <a:moveTo>
                    <a:pt x="6" y="0"/>
                  </a:moveTo>
                  <a:cubicBezTo>
                    <a:pt x="142881" y="66476"/>
                    <a:pt x="285756" y="132953"/>
                    <a:pt x="285756" y="192881"/>
                  </a:cubicBezTo>
                  <a:cubicBezTo>
                    <a:pt x="285756" y="252809"/>
                    <a:pt x="1593" y="297259"/>
                    <a:pt x="6" y="359568"/>
                  </a:cubicBezTo>
                  <a:cubicBezTo>
                    <a:pt x="-1581" y="421877"/>
                    <a:pt x="274247" y="503634"/>
                    <a:pt x="276231" y="566737"/>
                  </a:cubicBezTo>
                  <a:cubicBezTo>
                    <a:pt x="278215" y="629840"/>
                    <a:pt x="10325" y="679846"/>
                    <a:pt x="11912" y="738187"/>
                  </a:cubicBezTo>
                  <a:cubicBezTo>
                    <a:pt x="13499" y="796528"/>
                    <a:pt x="269881" y="873522"/>
                    <a:pt x="285756" y="916781"/>
                  </a:cubicBezTo>
                  <a:cubicBezTo>
                    <a:pt x="301631" y="960040"/>
                    <a:pt x="140499" y="964802"/>
                    <a:pt x="107162" y="997743"/>
                  </a:cubicBezTo>
                  <a:cubicBezTo>
                    <a:pt x="73825" y="1030684"/>
                    <a:pt x="85731" y="1114425"/>
                    <a:pt x="85731" y="1114425"/>
                  </a:cubicBezTo>
                  <a:lnTo>
                    <a:pt x="85731" y="1114425"/>
                  </a:lnTo>
                </a:path>
              </a:pathLst>
            </a:custGeom>
            <a:noFill/>
            <a:ln>
              <a:solidFill>
                <a:schemeClr val="tx1"/>
              </a:solidFill>
              <a:headEnd type="stealth"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9" name="Prostoručno: oblik 38">
              <a:extLst>
                <a:ext uri="{FF2B5EF4-FFF2-40B4-BE49-F238E27FC236}">
                  <a16:creationId xmlns:a16="http://schemas.microsoft.com/office/drawing/2014/main" id="{A7FF645C-74EA-433E-9FC3-7B5C8896E9C4}"/>
                </a:ext>
              </a:extLst>
            </p:cNvPr>
            <p:cNvSpPr/>
            <p:nvPr/>
          </p:nvSpPr>
          <p:spPr>
            <a:xfrm rot="19329091">
              <a:off x="1527745" y="3324079"/>
              <a:ext cx="141166" cy="905211"/>
            </a:xfrm>
            <a:custGeom>
              <a:avLst/>
              <a:gdLst>
                <a:gd name="connsiteX0" fmla="*/ 6 w 286853"/>
                <a:gd name="connsiteY0" fmla="*/ 0 h 1114425"/>
                <a:gd name="connsiteX1" fmla="*/ 285756 w 286853"/>
                <a:gd name="connsiteY1" fmla="*/ 192881 h 1114425"/>
                <a:gd name="connsiteX2" fmla="*/ 6 w 286853"/>
                <a:gd name="connsiteY2" fmla="*/ 359568 h 1114425"/>
                <a:gd name="connsiteX3" fmla="*/ 276231 w 286853"/>
                <a:gd name="connsiteY3" fmla="*/ 566737 h 1114425"/>
                <a:gd name="connsiteX4" fmla="*/ 11912 w 286853"/>
                <a:gd name="connsiteY4" fmla="*/ 738187 h 1114425"/>
                <a:gd name="connsiteX5" fmla="*/ 285756 w 286853"/>
                <a:gd name="connsiteY5" fmla="*/ 916781 h 1114425"/>
                <a:gd name="connsiteX6" fmla="*/ 107162 w 286853"/>
                <a:gd name="connsiteY6" fmla="*/ 997743 h 1114425"/>
                <a:gd name="connsiteX7" fmla="*/ 85731 w 286853"/>
                <a:gd name="connsiteY7" fmla="*/ 1114425 h 1114425"/>
                <a:gd name="connsiteX8" fmla="*/ 85731 w 286853"/>
                <a:gd name="connsiteY8" fmla="*/ 1114425 h 1114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6853" h="1114425">
                  <a:moveTo>
                    <a:pt x="6" y="0"/>
                  </a:moveTo>
                  <a:cubicBezTo>
                    <a:pt x="142881" y="66476"/>
                    <a:pt x="285756" y="132953"/>
                    <a:pt x="285756" y="192881"/>
                  </a:cubicBezTo>
                  <a:cubicBezTo>
                    <a:pt x="285756" y="252809"/>
                    <a:pt x="1593" y="297259"/>
                    <a:pt x="6" y="359568"/>
                  </a:cubicBezTo>
                  <a:cubicBezTo>
                    <a:pt x="-1581" y="421877"/>
                    <a:pt x="274247" y="503634"/>
                    <a:pt x="276231" y="566737"/>
                  </a:cubicBezTo>
                  <a:cubicBezTo>
                    <a:pt x="278215" y="629840"/>
                    <a:pt x="10325" y="679846"/>
                    <a:pt x="11912" y="738187"/>
                  </a:cubicBezTo>
                  <a:cubicBezTo>
                    <a:pt x="13499" y="796528"/>
                    <a:pt x="269881" y="873522"/>
                    <a:pt x="285756" y="916781"/>
                  </a:cubicBezTo>
                  <a:cubicBezTo>
                    <a:pt x="301631" y="960040"/>
                    <a:pt x="140499" y="964802"/>
                    <a:pt x="107162" y="997743"/>
                  </a:cubicBezTo>
                  <a:cubicBezTo>
                    <a:pt x="73825" y="1030684"/>
                    <a:pt x="85731" y="1114425"/>
                    <a:pt x="85731" y="1114425"/>
                  </a:cubicBezTo>
                  <a:lnTo>
                    <a:pt x="85731" y="1114425"/>
                  </a:lnTo>
                </a:path>
              </a:pathLst>
            </a:custGeom>
            <a:noFill/>
            <a:ln>
              <a:solidFill>
                <a:schemeClr val="tx1"/>
              </a:solidFill>
              <a:headEnd type="stealth"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2" name="Prostoručno: oblik 41">
              <a:extLst>
                <a:ext uri="{FF2B5EF4-FFF2-40B4-BE49-F238E27FC236}">
                  <a16:creationId xmlns:a16="http://schemas.microsoft.com/office/drawing/2014/main" id="{60EB33D2-B445-49DD-9D37-D5A344170758}"/>
                </a:ext>
              </a:extLst>
            </p:cNvPr>
            <p:cNvSpPr/>
            <p:nvPr/>
          </p:nvSpPr>
          <p:spPr>
            <a:xfrm rot="19329091">
              <a:off x="2398573" y="2833856"/>
              <a:ext cx="141166" cy="905211"/>
            </a:xfrm>
            <a:custGeom>
              <a:avLst/>
              <a:gdLst>
                <a:gd name="connsiteX0" fmla="*/ 6 w 286853"/>
                <a:gd name="connsiteY0" fmla="*/ 0 h 1114425"/>
                <a:gd name="connsiteX1" fmla="*/ 285756 w 286853"/>
                <a:gd name="connsiteY1" fmla="*/ 192881 h 1114425"/>
                <a:gd name="connsiteX2" fmla="*/ 6 w 286853"/>
                <a:gd name="connsiteY2" fmla="*/ 359568 h 1114425"/>
                <a:gd name="connsiteX3" fmla="*/ 276231 w 286853"/>
                <a:gd name="connsiteY3" fmla="*/ 566737 h 1114425"/>
                <a:gd name="connsiteX4" fmla="*/ 11912 w 286853"/>
                <a:gd name="connsiteY4" fmla="*/ 738187 h 1114425"/>
                <a:gd name="connsiteX5" fmla="*/ 285756 w 286853"/>
                <a:gd name="connsiteY5" fmla="*/ 916781 h 1114425"/>
                <a:gd name="connsiteX6" fmla="*/ 107162 w 286853"/>
                <a:gd name="connsiteY6" fmla="*/ 997743 h 1114425"/>
                <a:gd name="connsiteX7" fmla="*/ 85731 w 286853"/>
                <a:gd name="connsiteY7" fmla="*/ 1114425 h 1114425"/>
                <a:gd name="connsiteX8" fmla="*/ 85731 w 286853"/>
                <a:gd name="connsiteY8" fmla="*/ 1114425 h 1114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6853" h="1114425">
                  <a:moveTo>
                    <a:pt x="6" y="0"/>
                  </a:moveTo>
                  <a:cubicBezTo>
                    <a:pt x="142881" y="66476"/>
                    <a:pt x="285756" y="132953"/>
                    <a:pt x="285756" y="192881"/>
                  </a:cubicBezTo>
                  <a:cubicBezTo>
                    <a:pt x="285756" y="252809"/>
                    <a:pt x="1593" y="297259"/>
                    <a:pt x="6" y="359568"/>
                  </a:cubicBezTo>
                  <a:cubicBezTo>
                    <a:pt x="-1581" y="421877"/>
                    <a:pt x="274247" y="503634"/>
                    <a:pt x="276231" y="566737"/>
                  </a:cubicBezTo>
                  <a:cubicBezTo>
                    <a:pt x="278215" y="629840"/>
                    <a:pt x="10325" y="679846"/>
                    <a:pt x="11912" y="738187"/>
                  </a:cubicBezTo>
                  <a:cubicBezTo>
                    <a:pt x="13499" y="796528"/>
                    <a:pt x="269881" y="873522"/>
                    <a:pt x="285756" y="916781"/>
                  </a:cubicBezTo>
                  <a:cubicBezTo>
                    <a:pt x="301631" y="960040"/>
                    <a:pt x="140499" y="964802"/>
                    <a:pt x="107162" y="997743"/>
                  </a:cubicBezTo>
                  <a:cubicBezTo>
                    <a:pt x="73825" y="1030684"/>
                    <a:pt x="85731" y="1114425"/>
                    <a:pt x="85731" y="1114425"/>
                  </a:cubicBezTo>
                  <a:lnTo>
                    <a:pt x="85731" y="1114425"/>
                  </a:lnTo>
                </a:path>
              </a:pathLst>
            </a:custGeom>
            <a:noFill/>
            <a:ln>
              <a:solidFill>
                <a:schemeClr val="tx1"/>
              </a:solidFill>
              <a:headEnd type="stealth"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43" name="Grupa 42">
            <a:extLst>
              <a:ext uri="{FF2B5EF4-FFF2-40B4-BE49-F238E27FC236}">
                <a16:creationId xmlns:a16="http://schemas.microsoft.com/office/drawing/2014/main" id="{CA855149-E720-4629-AA62-2BE3F06269A0}"/>
              </a:ext>
            </a:extLst>
          </p:cNvPr>
          <p:cNvGrpSpPr/>
          <p:nvPr/>
        </p:nvGrpSpPr>
        <p:grpSpPr>
          <a:xfrm flipH="1">
            <a:off x="5276726" y="2565769"/>
            <a:ext cx="2428139" cy="2017030"/>
            <a:chOff x="1527745" y="2212260"/>
            <a:chExt cx="2428139" cy="2017030"/>
          </a:xfrm>
        </p:grpSpPr>
        <p:sp>
          <p:nvSpPr>
            <p:cNvPr id="44" name="Prostoručno: oblik 43">
              <a:extLst>
                <a:ext uri="{FF2B5EF4-FFF2-40B4-BE49-F238E27FC236}">
                  <a16:creationId xmlns:a16="http://schemas.microsoft.com/office/drawing/2014/main" id="{76FCF133-6CFB-4E9D-A184-2CF8F00A23DD}"/>
                </a:ext>
              </a:extLst>
            </p:cNvPr>
            <p:cNvSpPr/>
            <p:nvPr/>
          </p:nvSpPr>
          <p:spPr>
            <a:xfrm rot="19329091">
              <a:off x="3814718" y="2212260"/>
              <a:ext cx="141166" cy="905211"/>
            </a:xfrm>
            <a:custGeom>
              <a:avLst/>
              <a:gdLst>
                <a:gd name="connsiteX0" fmla="*/ 6 w 286853"/>
                <a:gd name="connsiteY0" fmla="*/ 0 h 1114425"/>
                <a:gd name="connsiteX1" fmla="*/ 285756 w 286853"/>
                <a:gd name="connsiteY1" fmla="*/ 192881 h 1114425"/>
                <a:gd name="connsiteX2" fmla="*/ 6 w 286853"/>
                <a:gd name="connsiteY2" fmla="*/ 359568 h 1114425"/>
                <a:gd name="connsiteX3" fmla="*/ 276231 w 286853"/>
                <a:gd name="connsiteY3" fmla="*/ 566737 h 1114425"/>
                <a:gd name="connsiteX4" fmla="*/ 11912 w 286853"/>
                <a:gd name="connsiteY4" fmla="*/ 738187 h 1114425"/>
                <a:gd name="connsiteX5" fmla="*/ 285756 w 286853"/>
                <a:gd name="connsiteY5" fmla="*/ 916781 h 1114425"/>
                <a:gd name="connsiteX6" fmla="*/ 107162 w 286853"/>
                <a:gd name="connsiteY6" fmla="*/ 997743 h 1114425"/>
                <a:gd name="connsiteX7" fmla="*/ 85731 w 286853"/>
                <a:gd name="connsiteY7" fmla="*/ 1114425 h 1114425"/>
                <a:gd name="connsiteX8" fmla="*/ 85731 w 286853"/>
                <a:gd name="connsiteY8" fmla="*/ 1114425 h 1114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6853" h="1114425">
                  <a:moveTo>
                    <a:pt x="6" y="0"/>
                  </a:moveTo>
                  <a:cubicBezTo>
                    <a:pt x="142881" y="66476"/>
                    <a:pt x="285756" y="132953"/>
                    <a:pt x="285756" y="192881"/>
                  </a:cubicBezTo>
                  <a:cubicBezTo>
                    <a:pt x="285756" y="252809"/>
                    <a:pt x="1593" y="297259"/>
                    <a:pt x="6" y="359568"/>
                  </a:cubicBezTo>
                  <a:cubicBezTo>
                    <a:pt x="-1581" y="421877"/>
                    <a:pt x="274247" y="503634"/>
                    <a:pt x="276231" y="566737"/>
                  </a:cubicBezTo>
                  <a:cubicBezTo>
                    <a:pt x="278215" y="629840"/>
                    <a:pt x="10325" y="679846"/>
                    <a:pt x="11912" y="738187"/>
                  </a:cubicBezTo>
                  <a:cubicBezTo>
                    <a:pt x="13499" y="796528"/>
                    <a:pt x="269881" y="873522"/>
                    <a:pt x="285756" y="916781"/>
                  </a:cubicBezTo>
                  <a:cubicBezTo>
                    <a:pt x="301631" y="960040"/>
                    <a:pt x="140499" y="964802"/>
                    <a:pt x="107162" y="997743"/>
                  </a:cubicBezTo>
                  <a:cubicBezTo>
                    <a:pt x="73825" y="1030684"/>
                    <a:pt x="85731" y="1114425"/>
                    <a:pt x="85731" y="1114425"/>
                  </a:cubicBezTo>
                  <a:lnTo>
                    <a:pt x="85731" y="1114425"/>
                  </a:lnTo>
                </a:path>
              </a:pathLst>
            </a:custGeom>
            <a:noFill/>
            <a:ln>
              <a:solidFill>
                <a:schemeClr val="tx1"/>
              </a:solidFill>
              <a:headEnd type="stealth"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5" name="Prostoručno: oblik 44">
              <a:extLst>
                <a:ext uri="{FF2B5EF4-FFF2-40B4-BE49-F238E27FC236}">
                  <a16:creationId xmlns:a16="http://schemas.microsoft.com/office/drawing/2014/main" id="{8AECA695-C0A0-442D-B8D9-188B9BD0E01A}"/>
                </a:ext>
              </a:extLst>
            </p:cNvPr>
            <p:cNvSpPr/>
            <p:nvPr/>
          </p:nvSpPr>
          <p:spPr>
            <a:xfrm rot="19329091">
              <a:off x="3011667" y="2498971"/>
              <a:ext cx="141166" cy="905211"/>
            </a:xfrm>
            <a:custGeom>
              <a:avLst/>
              <a:gdLst>
                <a:gd name="connsiteX0" fmla="*/ 6 w 286853"/>
                <a:gd name="connsiteY0" fmla="*/ 0 h 1114425"/>
                <a:gd name="connsiteX1" fmla="*/ 285756 w 286853"/>
                <a:gd name="connsiteY1" fmla="*/ 192881 h 1114425"/>
                <a:gd name="connsiteX2" fmla="*/ 6 w 286853"/>
                <a:gd name="connsiteY2" fmla="*/ 359568 h 1114425"/>
                <a:gd name="connsiteX3" fmla="*/ 276231 w 286853"/>
                <a:gd name="connsiteY3" fmla="*/ 566737 h 1114425"/>
                <a:gd name="connsiteX4" fmla="*/ 11912 w 286853"/>
                <a:gd name="connsiteY4" fmla="*/ 738187 h 1114425"/>
                <a:gd name="connsiteX5" fmla="*/ 285756 w 286853"/>
                <a:gd name="connsiteY5" fmla="*/ 916781 h 1114425"/>
                <a:gd name="connsiteX6" fmla="*/ 107162 w 286853"/>
                <a:gd name="connsiteY6" fmla="*/ 997743 h 1114425"/>
                <a:gd name="connsiteX7" fmla="*/ 85731 w 286853"/>
                <a:gd name="connsiteY7" fmla="*/ 1114425 h 1114425"/>
                <a:gd name="connsiteX8" fmla="*/ 85731 w 286853"/>
                <a:gd name="connsiteY8" fmla="*/ 1114425 h 1114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6853" h="1114425">
                  <a:moveTo>
                    <a:pt x="6" y="0"/>
                  </a:moveTo>
                  <a:cubicBezTo>
                    <a:pt x="142881" y="66476"/>
                    <a:pt x="285756" y="132953"/>
                    <a:pt x="285756" y="192881"/>
                  </a:cubicBezTo>
                  <a:cubicBezTo>
                    <a:pt x="285756" y="252809"/>
                    <a:pt x="1593" y="297259"/>
                    <a:pt x="6" y="359568"/>
                  </a:cubicBezTo>
                  <a:cubicBezTo>
                    <a:pt x="-1581" y="421877"/>
                    <a:pt x="274247" y="503634"/>
                    <a:pt x="276231" y="566737"/>
                  </a:cubicBezTo>
                  <a:cubicBezTo>
                    <a:pt x="278215" y="629840"/>
                    <a:pt x="10325" y="679846"/>
                    <a:pt x="11912" y="738187"/>
                  </a:cubicBezTo>
                  <a:cubicBezTo>
                    <a:pt x="13499" y="796528"/>
                    <a:pt x="269881" y="873522"/>
                    <a:pt x="285756" y="916781"/>
                  </a:cubicBezTo>
                  <a:cubicBezTo>
                    <a:pt x="301631" y="960040"/>
                    <a:pt x="140499" y="964802"/>
                    <a:pt x="107162" y="997743"/>
                  </a:cubicBezTo>
                  <a:cubicBezTo>
                    <a:pt x="73825" y="1030684"/>
                    <a:pt x="85731" y="1114425"/>
                    <a:pt x="85731" y="1114425"/>
                  </a:cubicBezTo>
                  <a:lnTo>
                    <a:pt x="85731" y="1114425"/>
                  </a:lnTo>
                </a:path>
              </a:pathLst>
            </a:custGeom>
            <a:noFill/>
            <a:ln>
              <a:solidFill>
                <a:schemeClr val="tx1"/>
              </a:solidFill>
              <a:headEnd type="stealth"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6" name="Prostoručno: oblik 45">
              <a:extLst>
                <a:ext uri="{FF2B5EF4-FFF2-40B4-BE49-F238E27FC236}">
                  <a16:creationId xmlns:a16="http://schemas.microsoft.com/office/drawing/2014/main" id="{1A023290-D537-4F7F-AAC7-CED95FC890F2}"/>
                </a:ext>
              </a:extLst>
            </p:cNvPr>
            <p:cNvSpPr/>
            <p:nvPr/>
          </p:nvSpPr>
          <p:spPr>
            <a:xfrm rot="19329091">
              <a:off x="1937297" y="3087340"/>
              <a:ext cx="141166" cy="905211"/>
            </a:xfrm>
            <a:custGeom>
              <a:avLst/>
              <a:gdLst>
                <a:gd name="connsiteX0" fmla="*/ 6 w 286853"/>
                <a:gd name="connsiteY0" fmla="*/ 0 h 1114425"/>
                <a:gd name="connsiteX1" fmla="*/ 285756 w 286853"/>
                <a:gd name="connsiteY1" fmla="*/ 192881 h 1114425"/>
                <a:gd name="connsiteX2" fmla="*/ 6 w 286853"/>
                <a:gd name="connsiteY2" fmla="*/ 359568 h 1114425"/>
                <a:gd name="connsiteX3" fmla="*/ 276231 w 286853"/>
                <a:gd name="connsiteY3" fmla="*/ 566737 h 1114425"/>
                <a:gd name="connsiteX4" fmla="*/ 11912 w 286853"/>
                <a:gd name="connsiteY4" fmla="*/ 738187 h 1114425"/>
                <a:gd name="connsiteX5" fmla="*/ 285756 w 286853"/>
                <a:gd name="connsiteY5" fmla="*/ 916781 h 1114425"/>
                <a:gd name="connsiteX6" fmla="*/ 107162 w 286853"/>
                <a:gd name="connsiteY6" fmla="*/ 997743 h 1114425"/>
                <a:gd name="connsiteX7" fmla="*/ 85731 w 286853"/>
                <a:gd name="connsiteY7" fmla="*/ 1114425 h 1114425"/>
                <a:gd name="connsiteX8" fmla="*/ 85731 w 286853"/>
                <a:gd name="connsiteY8" fmla="*/ 1114425 h 1114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6853" h="1114425">
                  <a:moveTo>
                    <a:pt x="6" y="0"/>
                  </a:moveTo>
                  <a:cubicBezTo>
                    <a:pt x="142881" y="66476"/>
                    <a:pt x="285756" y="132953"/>
                    <a:pt x="285756" y="192881"/>
                  </a:cubicBezTo>
                  <a:cubicBezTo>
                    <a:pt x="285756" y="252809"/>
                    <a:pt x="1593" y="297259"/>
                    <a:pt x="6" y="359568"/>
                  </a:cubicBezTo>
                  <a:cubicBezTo>
                    <a:pt x="-1581" y="421877"/>
                    <a:pt x="274247" y="503634"/>
                    <a:pt x="276231" y="566737"/>
                  </a:cubicBezTo>
                  <a:cubicBezTo>
                    <a:pt x="278215" y="629840"/>
                    <a:pt x="10325" y="679846"/>
                    <a:pt x="11912" y="738187"/>
                  </a:cubicBezTo>
                  <a:cubicBezTo>
                    <a:pt x="13499" y="796528"/>
                    <a:pt x="269881" y="873522"/>
                    <a:pt x="285756" y="916781"/>
                  </a:cubicBezTo>
                  <a:cubicBezTo>
                    <a:pt x="301631" y="960040"/>
                    <a:pt x="140499" y="964802"/>
                    <a:pt x="107162" y="997743"/>
                  </a:cubicBezTo>
                  <a:cubicBezTo>
                    <a:pt x="73825" y="1030684"/>
                    <a:pt x="85731" y="1114425"/>
                    <a:pt x="85731" y="1114425"/>
                  </a:cubicBezTo>
                  <a:lnTo>
                    <a:pt x="85731" y="1114425"/>
                  </a:lnTo>
                </a:path>
              </a:pathLst>
            </a:custGeom>
            <a:noFill/>
            <a:ln>
              <a:solidFill>
                <a:schemeClr val="tx1"/>
              </a:solidFill>
              <a:headEnd type="stealth"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7" name="Prostoručno: oblik 46">
              <a:extLst>
                <a:ext uri="{FF2B5EF4-FFF2-40B4-BE49-F238E27FC236}">
                  <a16:creationId xmlns:a16="http://schemas.microsoft.com/office/drawing/2014/main" id="{CDD5732A-8C4A-47C5-910C-57E420CBD701}"/>
                </a:ext>
              </a:extLst>
            </p:cNvPr>
            <p:cNvSpPr/>
            <p:nvPr/>
          </p:nvSpPr>
          <p:spPr>
            <a:xfrm rot="19329091">
              <a:off x="1527745" y="3324079"/>
              <a:ext cx="141166" cy="905211"/>
            </a:xfrm>
            <a:custGeom>
              <a:avLst/>
              <a:gdLst>
                <a:gd name="connsiteX0" fmla="*/ 6 w 286853"/>
                <a:gd name="connsiteY0" fmla="*/ 0 h 1114425"/>
                <a:gd name="connsiteX1" fmla="*/ 285756 w 286853"/>
                <a:gd name="connsiteY1" fmla="*/ 192881 h 1114425"/>
                <a:gd name="connsiteX2" fmla="*/ 6 w 286853"/>
                <a:gd name="connsiteY2" fmla="*/ 359568 h 1114425"/>
                <a:gd name="connsiteX3" fmla="*/ 276231 w 286853"/>
                <a:gd name="connsiteY3" fmla="*/ 566737 h 1114425"/>
                <a:gd name="connsiteX4" fmla="*/ 11912 w 286853"/>
                <a:gd name="connsiteY4" fmla="*/ 738187 h 1114425"/>
                <a:gd name="connsiteX5" fmla="*/ 285756 w 286853"/>
                <a:gd name="connsiteY5" fmla="*/ 916781 h 1114425"/>
                <a:gd name="connsiteX6" fmla="*/ 107162 w 286853"/>
                <a:gd name="connsiteY6" fmla="*/ 997743 h 1114425"/>
                <a:gd name="connsiteX7" fmla="*/ 85731 w 286853"/>
                <a:gd name="connsiteY7" fmla="*/ 1114425 h 1114425"/>
                <a:gd name="connsiteX8" fmla="*/ 85731 w 286853"/>
                <a:gd name="connsiteY8" fmla="*/ 1114425 h 1114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6853" h="1114425">
                  <a:moveTo>
                    <a:pt x="6" y="0"/>
                  </a:moveTo>
                  <a:cubicBezTo>
                    <a:pt x="142881" y="66476"/>
                    <a:pt x="285756" y="132953"/>
                    <a:pt x="285756" y="192881"/>
                  </a:cubicBezTo>
                  <a:cubicBezTo>
                    <a:pt x="285756" y="252809"/>
                    <a:pt x="1593" y="297259"/>
                    <a:pt x="6" y="359568"/>
                  </a:cubicBezTo>
                  <a:cubicBezTo>
                    <a:pt x="-1581" y="421877"/>
                    <a:pt x="274247" y="503634"/>
                    <a:pt x="276231" y="566737"/>
                  </a:cubicBezTo>
                  <a:cubicBezTo>
                    <a:pt x="278215" y="629840"/>
                    <a:pt x="10325" y="679846"/>
                    <a:pt x="11912" y="738187"/>
                  </a:cubicBezTo>
                  <a:cubicBezTo>
                    <a:pt x="13499" y="796528"/>
                    <a:pt x="269881" y="873522"/>
                    <a:pt x="285756" y="916781"/>
                  </a:cubicBezTo>
                  <a:cubicBezTo>
                    <a:pt x="301631" y="960040"/>
                    <a:pt x="140499" y="964802"/>
                    <a:pt x="107162" y="997743"/>
                  </a:cubicBezTo>
                  <a:cubicBezTo>
                    <a:pt x="73825" y="1030684"/>
                    <a:pt x="85731" y="1114425"/>
                    <a:pt x="85731" y="1114425"/>
                  </a:cubicBezTo>
                  <a:lnTo>
                    <a:pt x="85731" y="1114425"/>
                  </a:lnTo>
                </a:path>
              </a:pathLst>
            </a:custGeom>
            <a:noFill/>
            <a:ln>
              <a:solidFill>
                <a:schemeClr val="tx1"/>
              </a:solidFill>
              <a:headEnd type="stealth"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8" name="Prostoručno: oblik 47">
              <a:extLst>
                <a:ext uri="{FF2B5EF4-FFF2-40B4-BE49-F238E27FC236}">
                  <a16:creationId xmlns:a16="http://schemas.microsoft.com/office/drawing/2014/main" id="{3D3248A5-226D-4E4F-9C8D-1C88DF636219}"/>
                </a:ext>
              </a:extLst>
            </p:cNvPr>
            <p:cNvSpPr/>
            <p:nvPr/>
          </p:nvSpPr>
          <p:spPr>
            <a:xfrm rot="19329091">
              <a:off x="2398573" y="2833856"/>
              <a:ext cx="141166" cy="905211"/>
            </a:xfrm>
            <a:custGeom>
              <a:avLst/>
              <a:gdLst>
                <a:gd name="connsiteX0" fmla="*/ 6 w 286853"/>
                <a:gd name="connsiteY0" fmla="*/ 0 h 1114425"/>
                <a:gd name="connsiteX1" fmla="*/ 285756 w 286853"/>
                <a:gd name="connsiteY1" fmla="*/ 192881 h 1114425"/>
                <a:gd name="connsiteX2" fmla="*/ 6 w 286853"/>
                <a:gd name="connsiteY2" fmla="*/ 359568 h 1114425"/>
                <a:gd name="connsiteX3" fmla="*/ 276231 w 286853"/>
                <a:gd name="connsiteY3" fmla="*/ 566737 h 1114425"/>
                <a:gd name="connsiteX4" fmla="*/ 11912 w 286853"/>
                <a:gd name="connsiteY4" fmla="*/ 738187 h 1114425"/>
                <a:gd name="connsiteX5" fmla="*/ 285756 w 286853"/>
                <a:gd name="connsiteY5" fmla="*/ 916781 h 1114425"/>
                <a:gd name="connsiteX6" fmla="*/ 107162 w 286853"/>
                <a:gd name="connsiteY6" fmla="*/ 997743 h 1114425"/>
                <a:gd name="connsiteX7" fmla="*/ 85731 w 286853"/>
                <a:gd name="connsiteY7" fmla="*/ 1114425 h 1114425"/>
                <a:gd name="connsiteX8" fmla="*/ 85731 w 286853"/>
                <a:gd name="connsiteY8" fmla="*/ 1114425 h 1114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6853" h="1114425">
                  <a:moveTo>
                    <a:pt x="6" y="0"/>
                  </a:moveTo>
                  <a:cubicBezTo>
                    <a:pt x="142881" y="66476"/>
                    <a:pt x="285756" y="132953"/>
                    <a:pt x="285756" y="192881"/>
                  </a:cubicBezTo>
                  <a:cubicBezTo>
                    <a:pt x="285756" y="252809"/>
                    <a:pt x="1593" y="297259"/>
                    <a:pt x="6" y="359568"/>
                  </a:cubicBezTo>
                  <a:cubicBezTo>
                    <a:pt x="-1581" y="421877"/>
                    <a:pt x="274247" y="503634"/>
                    <a:pt x="276231" y="566737"/>
                  </a:cubicBezTo>
                  <a:cubicBezTo>
                    <a:pt x="278215" y="629840"/>
                    <a:pt x="10325" y="679846"/>
                    <a:pt x="11912" y="738187"/>
                  </a:cubicBezTo>
                  <a:cubicBezTo>
                    <a:pt x="13499" y="796528"/>
                    <a:pt x="269881" y="873522"/>
                    <a:pt x="285756" y="916781"/>
                  </a:cubicBezTo>
                  <a:cubicBezTo>
                    <a:pt x="301631" y="960040"/>
                    <a:pt x="140499" y="964802"/>
                    <a:pt x="107162" y="997743"/>
                  </a:cubicBezTo>
                  <a:cubicBezTo>
                    <a:pt x="73825" y="1030684"/>
                    <a:pt x="85731" y="1114425"/>
                    <a:pt x="85731" y="1114425"/>
                  </a:cubicBezTo>
                  <a:lnTo>
                    <a:pt x="85731" y="1114425"/>
                  </a:lnTo>
                </a:path>
              </a:pathLst>
            </a:custGeom>
            <a:noFill/>
            <a:ln>
              <a:solidFill>
                <a:schemeClr val="tx1"/>
              </a:solidFill>
              <a:headEnd type="stealth"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kstniOkvir 36">
                <a:extLst>
                  <a:ext uri="{FF2B5EF4-FFF2-40B4-BE49-F238E27FC236}">
                    <a16:creationId xmlns:a16="http://schemas.microsoft.com/office/drawing/2014/main" id="{C52E3B7A-21AD-4831-9C90-DED7B6A2375B}"/>
                  </a:ext>
                </a:extLst>
              </p:cNvPr>
              <p:cNvSpPr txBox="1"/>
              <p:nvPr/>
            </p:nvSpPr>
            <p:spPr>
              <a:xfrm>
                <a:off x="4866504" y="3594517"/>
                <a:ext cx="4334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r-HR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r-HR" sz="1800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hr-HR" sz="1800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7" name="TekstniOkvir 36">
                <a:extLst>
                  <a:ext uri="{FF2B5EF4-FFF2-40B4-BE49-F238E27FC236}">
                    <a16:creationId xmlns:a16="http://schemas.microsoft.com/office/drawing/2014/main" id="{C52E3B7A-21AD-4831-9C90-DED7B6A237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6504" y="3594517"/>
                <a:ext cx="433426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kstniOkvir 39">
                <a:extLst>
                  <a:ext uri="{FF2B5EF4-FFF2-40B4-BE49-F238E27FC236}">
                    <a16:creationId xmlns:a16="http://schemas.microsoft.com/office/drawing/2014/main" id="{F70D1FB2-B98F-4A0D-83D9-65D85B380157}"/>
                  </a:ext>
                </a:extLst>
              </p:cNvPr>
              <p:cNvSpPr txBox="1"/>
              <p:nvPr/>
            </p:nvSpPr>
            <p:spPr>
              <a:xfrm>
                <a:off x="3817761" y="3591848"/>
                <a:ext cx="4334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r-HR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r-HR" sz="1800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hr-HR" sz="1800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0" name="TekstniOkvir 39">
                <a:extLst>
                  <a:ext uri="{FF2B5EF4-FFF2-40B4-BE49-F238E27FC236}">
                    <a16:creationId xmlns:a16="http://schemas.microsoft.com/office/drawing/2014/main" id="{F70D1FB2-B98F-4A0D-83D9-65D85B3801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7761" y="3591848"/>
                <a:ext cx="433426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Rezervirano mjesto sadržaja 2">
            <a:extLst>
              <a:ext uri="{FF2B5EF4-FFF2-40B4-BE49-F238E27FC236}">
                <a16:creationId xmlns:a16="http://schemas.microsoft.com/office/drawing/2014/main" id="{D486E4E6-6D3A-4EED-A3B4-88235425FA96}"/>
              </a:ext>
            </a:extLst>
          </p:cNvPr>
          <p:cNvSpPr txBox="1">
            <a:spLocks/>
          </p:cNvSpPr>
          <p:nvPr/>
        </p:nvSpPr>
        <p:spPr>
          <a:xfrm>
            <a:off x="406336" y="6441055"/>
            <a:ext cx="8352928" cy="2964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/>
              <a:t>IYPT</a:t>
            </a:r>
            <a:r>
              <a:rPr lang="hr-HR" sz="1200" dirty="0"/>
              <a:t> 2022                                                                   </a:t>
            </a:r>
            <a:r>
              <a:rPr lang="hr-HR" sz="1200" i="1" dirty="0"/>
              <a:t>Droplet Explosion </a:t>
            </a:r>
            <a:r>
              <a:rPr lang="hr-HR" sz="1200" dirty="0"/>
              <a:t>– Theoretical Model                                                                               7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063270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 animBg="1"/>
      <p:bldP spid="33" grpId="0" animBg="1"/>
      <p:bldP spid="37" grpId="0"/>
      <p:bldP spid="4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>
          <a:xfrm>
            <a:off x="440746" y="101590"/>
            <a:ext cx="8229600" cy="1143000"/>
          </a:xfrm>
        </p:spPr>
        <p:txBody>
          <a:bodyPr>
            <a:noAutofit/>
          </a:bodyPr>
          <a:lstStyle/>
          <a:p>
            <a:r>
              <a:rPr lang="hr-HR" sz="3600" dirty="0"/>
              <a:t>Marangoni effect</a:t>
            </a:r>
            <a:endParaRPr lang="en-GB" sz="3600" dirty="0"/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295263B3-9297-457D-AEF9-8C334A0668A5}"/>
              </a:ext>
            </a:extLst>
          </p:cNvPr>
          <p:cNvSpPr txBox="1"/>
          <p:nvPr/>
        </p:nvSpPr>
        <p:spPr>
          <a:xfrm>
            <a:off x="3520317" y="1585713"/>
            <a:ext cx="201726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r-HR" dirty="0"/>
              <a:t>Marangoni stress</a:t>
            </a:r>
            <a:r>
              <a:rPr lang="en-GB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kstniOkvir 7">
                <a:extLst>
                  <a:ext uri="{FF2B5EF4-FFF2-40B4-BE49-F238E27FC236}">
                    <a16:creationId xmlns:a16="http://schemas.microsoft.com/office/drawing/2014/main" id="{514773AC-0DAF-45D3-9CB2-7D0885C72D9D}"/>
                  </a:ext>
                </a:extLst>
              </p:cNvPr>
              <p:cNvSpPr txBox="1"/>
              <p:nvPr/>
            </p:nvSpPr>
            <p:spPr>
              <a:xfrm>
                <a:off x="2384885" y="2199179"/>
                <a:ext cx="4572000" cy="5255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hr-HR" sz="180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r-H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𝜏</m:t>
                        </m:r>
                      </m:e>
                      <m:sub>
                        <m:r>
                          <a:rPr lang="hr-H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𝑀𝑎</m:t>
                        </m:r>
                      </m:sub>
                    </m:sSub>
                    <m:r>
                      <a:rPr lang="hr-HR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hr-HR" sz="1800" i="1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r-H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𝑑</m:t>
                        </m:r>
                        <m:r>
                          <a:rPr lang="hr-H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𝛾</m:t>
                        </m:r>
                      </m:num>
                      <m:den>
                        <m:r>
                          <a:rPr lang="hr-H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hr-HR" sz="18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hr-HR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hr-HR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𝑒</m:t>
                            </m:r>
                          </m:sub>
                        </m:sSub>
                      </m:den>
                    </m:f>
                    <m:sSub>
                      <m:sSubPr>
                        <m:ctrlPr>
                          <a:rPr lang="hr-HR" sz="1800" i="1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hr-HR" sz="1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∇</m:t>
                        </m:r>
                      </m:e>
                      <m:sub>
                        <m:r>
                          <a:rPr lang="hr-H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sub>
                    </m:sSub>
                    <m:sSub>
                      <m:sSubPr>
                        <m:ctrlPr>
                          <a:rPr lang="hr-HR" sz="1800" i="1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r-H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  <m:sub>
                        <m:r>
                          <a:rPr lang="hr-H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sub>
                    </m:sSub>
                    <m:r>
                      <a:rPr lang="hr-HR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hr-HR" sz="1800" i="1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r-H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𝑑</m:t>
                        </m:r>
                        <m:r>
                          <a:rPr lang="hr-H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𝛾</m:t>
                        </m:r>
                      </m:num>
                      <m:den>
                        <m:r>
                          <a:rPr lang="hr-H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𝑑𝑇</m:t>
                        </m:r>
                      </m:den>
                    </m:f>
                    <m:sSub>
                      <m:sSubPr>
                        <m:ctrlPr>
                          <a:rPr lang="hr-HR" sz="1800" i="1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hr-HR" sz="1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∇</m:t>
                        </m:r>
                      </m:e>
                      <m:sub>
                        <m:r>
                          <a:rPr lang="hr-H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sub>
                    </m:sSub>
                    <m:r>
                      <a:rPr lang="hr-HR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𝑇</m:t>
                    </m:r>
                  </m:oMath>
                </a14:m>
                <a:r>
                  <a:rPr lang="hr-HR" sz="1800" dirty="0">
                    <a:effectLst/>
                    <a:latin typeface="Garamond" panose="02020404030301010803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in point   </a:t>
                </a:r>
                <a14:m>
                  <m:oMath xmlns:m="http://schemas.openxmlformats.org/officeDocument/2006/math">
                    <m:r>
                      <a:rPr lang="hr-HR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𝑧</m:t>
                    </m:r>
                    <m:r>
                      <a:rPr lang="hr-HR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hr-HR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h</m:t>
                    </m:r>
                    <m:r>
                      <a:rPr lang="hr-HR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hr-HR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𝑟</m:t>
                    </m:r>
                    <m:r>
                      <a:rPr lang="hr-HR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hr-HR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hr-HR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8" name="TekstniOkvir 7">
                <a:extLst>
                  <a:ext uri="{FF2B5EF4-FFF2-40B4-BE49-F238E27FC236}">
                    <a16:creationId xmlns:a16="http://schemas.microsoft.com/office/drawing/2014/main" id="{514773AC-0DAF-45D3-9CB2-7D0885C72D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4885" y="2199179"/>
                <a:ext cx="4572000" cy="525528"/>
              </a:xfrm>
              <a:prstGeom prst="rect">
                <a:avLst/>
              </a:prstGeom>
              <a:blipFill>
                <a:blip r:embed="rId2"/>
                <a:stretch>
                  <a:fillRect r="-267" b="-232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Pravokutnik 2">
            <a:extLst>
              <a:ext uri="{FF2B5EF4-FFF2-40B4-BE49-F238E27FC236}">
                <a16:creationId xmlns:a16="http://schemas.microsoft.com/office/drawing/2014/main" id="{17F3B722-1229-47A8-8E3B-53CB6B689BC1}"/>
              </a:ext>
            </a:extLst>
          </p:cNvPr>
          <p:cNvSpPr/>
          <p:nvPr/>
        </p:nvSpPr>
        <p:spPr>
          <a:xfrm>
            <a:off x="3088269" y="2199179"/>
            <a:ext cx="864096" cy="52552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Pravokutnik 9">
            <a:extLst>
              <a:ext uri="{FF2B5EF4-FFF2-40B4-BE49-F238E27FC236}">
                <a16:creationId xmlns:a16="http://schemas.microsoft.com/office/drawing/2014/main" id="{209EEDD5-25B6-4FAD-A5F9-6B88B69E2181}"/>
              </a:ext>
            </a:extLst>
          </p:cNvPr>
          <p:cNvSpPr/>
          <p:nvPr/>
        </p:nvSpPr>
        <p:spPr>
          <a:xfrm>
            <a:off x="4129264" y="2199179"/>
            <a:ext cx="687197" cy="52552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kstniOkvir 13">
                <a:extLst>
                  <a:ext uri="{FF2B5EF4-FFF2-40B4-BE49-F238E27FC236}">
                    <a16:creationId xmlns:a16="http://schemas.microsoft.com/office/drawing/2014/main" id="{D8FB24CF-FFC5-45A7-A4FB-6EC3832668B1}"/>
                  </a:ext>
                </a:extLst>
              </p:cNvPr>
              <p:cNvSpPr txBox="1"/>
              <p:nvPr/>
            </p:nvSpPr>
            <p:spPr>
              <a:xfrm>
                <a:off x="5231915" y="3935665"/>
                <a:ext cx="2802649" cy="5598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hr-HR" sz="160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r-HR" sz="1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  <m:r>
                            <a:rPr lang="hr-HR" sz="1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𝛾</m:t>
                          </m:r>
                        </m:num>
                        <m:den>
                          <m:r>
                            <a:rPr lang="hr-HR" sz="1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𝑑𝑇</m:t>
                          </m:r>
                        </m:den>
                      </m:f>
                      <m:r>
                        <a:rPr lang="hr-HR" sz="1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=−4.7</m:t>
                      </m:r>
                      <m:sSup>
                        <m:sSupPr>
                          <m:ctrlPr>
                            <a:rPr lang="hr-HR" sz="16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hr-HR" sz="1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hr-HR" sz="1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−10</m:t>
                          </m:r>
                        </m:sup>
                      </m:sSup>
                      <m:r>
                        <a:rPr lang="hr-HR" sz="1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𝑇</m:t>
                      </m:r>
                      <m:r>
                        <a:rPr lang="hr-HR" sz="1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−1.63</m:t>
                      </m:r>
                      <m:sSup>
                        <m:sSupPr>
                          <m:ctrlPr>
                            <a:rPr lang="hr-HR" sz="16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hr-HR" sz="1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hr-HR" sz="1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−5</m:t>
                          </m:r>
                        </m:sup>
                      </m:sSup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14" name="TekstniOkvir 13">
                <a:extLst>
                  <a:ext uri="{FF2B5EF4-FFF2-40B4-BE49-F238E27FC236}">
                    <a16:creationId xmlns:a16="http://schemas.microsoft.com/office/drawing/2014/main" id="{D8FB24CF-FFC5-45A7-A4FB-6EC3832668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1915" y="3935665"/>
                <a:ext cx="2802649" cy="55983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kstniOkvir 15">
                <a:extLst>
                  <a:ext uri="{FF2B5EF4-FFF2-40B4-BE49-F238E27FC236}">
                    <a16:creationId xmlns:a16="http://schemas.microsoft.com/office/drawing/2014/main" id="{09A2711D-456D-4474-B805-28AF115F05C2}"/>
                  </a:ext>
                </a:extLst>
              </p:cNvPr>
              <p:cNvSpPr txBox="1"/>
              <p:nvPr/>
            </p:nvSpPr>
            <p:spPr>
              <a:xfrm>
                <a:off x="1157259" y="3730920"/>
                <a:ext cx="2707376" cy="93993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hr-HR" sz="160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hr-HR" sz="1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  <m:r>
                            <a:rPr lang="hr-HR" sz="1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𝛾</m:t>
                          </m:r>
                        </m:num>
                        <m:den>
                          <m:r>
                            <a:rPr lang="hr-HR" sz="1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hr-HR" sz="16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hr-HR" sz="16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hr-HR" sz="16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sub>
                          </m:sSub>
                        </m:den>
                      </m:f>
                      <m:r>
                        <a:rPr lang="hr-HR" sz="1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=−5.1876</m:t>
                      </m:r>
                      <m:sSup>
                        <m:sSupPr>
                          <m:ctrlPr>
                            <a:rPr lang="hr-HR" sz="1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hr-HR" sz="1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hr-HR" sz="1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−14</m:t>
                          </m:r>
                        </m:sup>
                      </m:sSup>
                      <m:sSubSup>
                        <m:sSubSupPr>
                          <m:ctrlPr>
                            <a:rPr lang="hr-HR" sz="1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hr-HR" sz="1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hr-HR" sz="1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sub>
                        <m:sup>
                          <m:r>
                            <a:rPr lang="hr-HR" sz="1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2</m:t>
                          </m:r>
                        </m:sup>
                      </m:sSubSup>
                      <m:r>
                        <a:rPr lang="hr-HR" sz="1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</m:oMath>
                  </m:oMathPara>
                </a14:m>
                <a:endParaRPr lang="hr-HR" sz="1600" i="1" dirty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endParaRPr lang="hr-HR" sz="600" i="1" dirty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hr-HR" sz="1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1.2</m:t>
                      </m:r>
                      <m:sSup>
                        <m:sSupPr>
                          <m:ctrlPr>
                            <a:rPr lang="hr-HR" sz="1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hr-HR" sz="1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hr-HR" sz="1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−9</m:t>
                          </m:r>
                        </m:sup>
                      </m:sSup>
                      <m:sSub>
                        <m:sSubPr>
                          <m:ctrlPr>
                            <a:rPr lang="hr-HR" sz="1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hr-HR" sz="1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hr-HR" sz="1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sub>
                      </m:sSub>
                      <m:r>
                        <a:rPr lang="hr-HR" sz="1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−7.6396</m:t>
                      </m:r>
                      <m:sSup>
                        <m:sSupPr>
                          <m:ctrlPr>
                            <a:rPr lang="hr-HR" sz="1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hr-HR" sz="1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hr-HR" sz="1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−6</m:t>
                          </m:r>
                        </m:sup>
                      </m:sSup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16" name="TekstniOkvir 15">
                <a:extLst>
                  <a:ext uri="{FF2B5EF4-FFF2-40B4-BE49-F238E27FC236}">
                    <a16:creationId xmlns:a16="http://schemas.microsoft.com/office/drawing/2014/main" id="{09A2711D-456D-4474-B805-28AF115F05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7259" y="3730920"/>
                <a:ext cx="2707376" cy="93993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kstniOkvir 16">
            <a:extLst>
              <a:ext uri="{FF2B5EF4-FFF2-40B4-BE49-F238E27FC236}">
                <a16:creationId xmlns:a16="http://schemas.microsoft.com/office/drawing/2014/main" id="{DAE224D9-B421-4DD5-B4EC-2BD611AA5A96}"/>
              </a:ext>
            </a:extLst>
          </p:cNvPr>
          <p:cNvSpPr txBox="1"/>
          <p:nvPr/>
        </p:nvSpPr>
        <p:spPr>
          <a:xfrm>
            <a:off x="1054091" y="3212976"/>
            <a:ext cx="259228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r-HR" dirty="0"/>
              <a:t>Concentraction gradient</a:t>
            </a:r>
            <a:r>
              <a:rPr lang="en-GB" dirty="0"/>
              <a:t>:</a:t>
            </a:r>
          </a:p>
        </p:txBody>
      </p:sp>
      <p:sp>
        <p:nvSpPr>
          <p:cNvPr id="18" name="TekstniOkvir 17">
            <a:extLst>
              <a:ext uri="{FF2B5EF4-FFF2-40B4-BE49-F238E27FC236}">
                <a16:creationId xmlns:a16="http://schemas.microsoft.com/office/drawing/2014/main" id="{094EF702-DBB7-4DED-8170-86BF4BEC0CA1}"/>
              </a:ext>
            </a:extLst>
          </p:cNvPr>
          <p:cNvSpPr txBox="1"/>
          <p:nvPr/>
        </p:nvSpPr>
        <p:spPr>
          <a:xfrm>
            <a:off x="5423527" y="3227924"/>
            <a:ext cx="252886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r-HR" dirty="0"/>
              <a:t>Temperature gradient</a:t>
            </a:r>
            <a:r>
              <a:rPr lang="en-GB" dirty="0"/>
              <a:t>:</a:t>
            </a:r>
          </a:p>
        </p:txBody>
      </p:sp>
      <p:cxnSp>
        <p:nvCxnSpPr>
          <p:cNvPr id="22" name="Ravni poveznik 21">
            <a:extLst>
              <a:ext uri="{FF2B5EF4-FFF2-40B4-BE49-F238E27FC236}">
                <a16:creationId xmlns:a16="http://schemas.microsoft.com/office/drawing/2014/main" id="{250D477A-1EA5-498B-A4E3-F7EECC6F0ED1}"/>
              </a:ext>
            </a:extLst>
          </p:cNvPr>
          <p:cNvCxnSpPr>
            <a:cxnSpLocks/>
          </p:cNvCxnSpPr>
          <p:nvPr/>
        </p:nvCxnSpPr>
        <p:spPr>
          <a:xfrm>
            <a:off x="4582799" y="3178714"/>
            <a:ext cx="1" cy="29523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kstniOkvir 31">
                <a:extLst>
                  <a:ext uri="{FF2B5EF4-FFF2-40B4-BE49-F238E27FC236}">
                    <a16:creationId xmlns:a16="http://schemas.microsoft.com/office/drawing/2014/main" id="{C12F7134-626F-4B2B-9B8E-58022B5782E2}"/>
                  </a:ext>
                </a:extLst>
              </p:cNvPr>
              <p:cNvSpPr txBox="1"/>
              <p:nvPr/>
            </p:nvSpPr>
            <p:spPr>
              <a:xfrm>
                <a:off x="873695" y="5041031"/>
                <a:ext cx="3384769" cy="6190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GB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num>
                        <m:den>
                          <m:r>
                            <a:rPr lang="en-GB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GB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</m:acc>
                      <m:r>
                        <a:rPr lang="en-GB" b="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n-GB" b="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  <m:sSub>
                        <m:sSubPr>
                          <m:ctrlPr>
                            <a:rPr lang="en-GB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GB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GB" b="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GB" b="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en-GB" b="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en-GB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GB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lang="en-GB" b="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∇</m:t>
                          </m:r>
                          <m:sSub>
                            <m:sSubPr>
                              <m:ctrlPr>
                                <a:rPr lang="en-GB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GB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2" name="TekstniOkvir 31">
                <a:extLst>
                  <a:ext uri="{FF2B5EF4-FFF2-40B4-BE49-F238E27FC236}">
                    <a16:creationId xmlns:a16="http://schemas.microsoft.com/office/drawing/2014/main" id="{C12F7134-626F-4B2B-9B8E-58022B5782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695" y="5041031"/>
                <a:ext cx="3384769" cy="61901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kstniOkvir 33">
                <a:extLst>
                  <a:ext uri="{FF2B5EF4-FFF2-40B4-BE49-F238E27FC236}">
                    <a16:creationId xmlns:a16="http://schemas.microsoft.com/office/drawing/2014/main" id="{136D0572-AA3A-431B-87F1-26D79FF1ECC6}"/>
                  </a:ext>
                </a:extLst>
              </p:cNvPr>
              <p:cNvSpPr txBox="1"/>
              <p:nvPr/>
            </p:nvSpPr>
            <p:spPr>
              <a:xfrm>
                <a:off x="5244002" y="5018573"/>
                <a:ext cx="3288438" cy="7146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𝜌𝜅</m:t>
                      </m:r>
                      <m:d>
                        <m:dPr>
                          <m:ctrlP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GB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GB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num>
                            <m:den>
                              <m:r>
                                <a:rPr lang="en-GB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GB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  <m:r>
                            <a:rPr lang="en-GB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acc>
                            <m:accPr>
                              <m:chr m:val="⃗"/>
                              <m:ctrlPr>
                                <a:rPr lang="en-GB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𝒗</m:t>
                              </m:r>
                            </m:e>
                          </m:acc>
                          <m:r>
                            <a:rPr lang="en-GB" b="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∙</m:t>
                          </m:r>
                          <m:r>
                            <m:rPr>
                              <m:sty m:val="p"/>
                            </m:rPr>
                            <a:rPr lang="en-GB" b="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∇</m:t>
                          </m:r>
                          <m:r>
                            <a:rPr lang="en-GB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en-GB" b="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GB" b="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en-GB" b="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en-GB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m:rPr>
                              <m:sty m:val="p"/>
                            </m:rPr>
                            <a:rPr lang="en-GB" b="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∇</m:t>
                          </m:r>
                          <m:r>
                            <a:rPr lang="en-GB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4" name="TekstniOkvir 33">
                <a:extLst>
                  <a:ext uri="{FF2B5EF4-FFF2-40B4-BE49-F238E27FC236}">
                    <a16:creationId xmlns:a16="http://schemas.microsoft.com/office/drawing/2014/main" id="{136D0572-AA3A-431B-87F1-26D79FF1EC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4002" y="5018573"/>
                <a:ext cx="3288438" cy="71468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Ravni poveznik sa strelicom 35">
            <a:extLst>
              <a:ext uri="{FF2B5EF4-FFF2-40B4-BE49-F238E27FC236}">
                <a16:creationId xmlns:a16="http://schemas.microsoft.com/office/drawing/2014/main" id="{42AC596A-A77C-403E-BBE3-4649C4D94216}"/>
              </a:ext>
            </a:extLst>
          </p:cNvPr>
          <p:cNvCxnSpPr>
            <a:cxnSpLocks/>
          </p:cNvCxnSpPr>
          <p:nvPr/>
        </p:nvCxnSpPr>
        <p:spPr>
          <a:xfrm>
            <a:off x="2566079" y="4725144"/>
            <a:ext cx="1" cy="3175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Ravni poveznik sa strelicom 36">
            <a:extLst>
              <a:ext uri="{FF2B5EF4-FFF2-40B4-BE49-F238E27FC236}">
                <a16:creationId xmlns:a16="http://schemas.microsoft.com/office/drawing/2014/main" id="{06EE688B-9763-44BE-B683-01294ACD24F1}"/>
              </a:ext>
            </a:extLst>
          </p:cNvPr>
          <p:cNvCxnSpPr>
            <a:cxnSpLocks/>
          </p:cNvCxnSpPr>
          <p:nvPr/>
        </p:nvCxnSpPr>
        <p:spPr>
          <a:xfrm>
            <a:off x="6888221" y="4630131"/>
            <a:ext cx="0" cy="31103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kstniOkvir 18">
            <a:extLst>
              <a:ext uri="{FF2B5EF4-FFF2-40B4-BE49-F238E27FC236}">
                <a16:creationId xmlns:a16="http://schemas.microsoft.com/office/drawing/2014/main" id="{49245C56-487B-42F5-BF4C-A5C016D55CBF}"/>
              </a:ext>
            </a:extLst>
          </p:cNvPr>
          <p:cNvSpPr txBox="1"/>
          <p:nvPr/>
        </p:nvSpPr>
        <p:spPr>
          <a:xfrm>
            <a:off x="4829973" y="5955439"/>
            <a:ext cx="3715970" cy="351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</a:pPr>
            <a:r>
              <a:rPr lang="hr-HR" sz="800" dirty="0"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COMSOL Microfluidics Module User’s Guide v. 5.2. COMSOL Multiphysics: COMSOL AB; Stockholm, Sweden, 2016</a:t>
            </a:r>
            <a:endParaRPr lang="hr-HR" sz="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kstniOkvir 19">
            <a:extLst>
              <a:ext uri="{FF2B5EF4-FFF2-40B4-BE49-F238E27FC236}">
                <a16:creationId xmlns:a16="http://schemas.microsoft.com/office/drawing/2014/main" id="{AECFBBF5-0F95-4D28-9349-2B5132FE570E}"/>
              </a:ext>
            </a:extLst>
          </p:cNvPr>
          <p:cNvSpPr txBox="1"/>
          <p:nvPr/>
        </p:nvSpPr>
        <p:spPr>
          <a:xfrm>
            <a:off x="818566" y="5963403"/>
            <a:ext cx="3384761" cy="351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hr-HR" sz="800" dirty="0"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Vazquez, G.; Alvarez, E.; Navaza, J. M. (1995). </a:t>
            </a:r>
            <a:r>
              <a:rPr lang="hr-HR" sz="800" i="1" dirty="0"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Surface tension of alcohol + water from 20 to 50. degrees C.,</a:t>
            </a:r>
            <a:r>
              <a:rPr lang="hr-HR" sz="800" dirty="0"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J. Chem. Eng. Data 40</a:t>
            </a:r>
            <a:endParaRPr lang="hr-HR" sz="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ezervirano mjesto sadržaja 2">
            <a:extLst>
              <a:ext uri="{FF2B5EF4-FFF2-40B4-BE49-F238E27FC236}">
                <a16:creationId xmlns:a16="http://schemas.microsoft.com/office/drawing/2014/main" id="{319679A0-B480-4F23-9EAA-E8ACBDD95319}"/>
              </a:ext>
            </a:extLst>
          </p:cNvPr>
          <p:cNvSpPr txBox="1">
            <a:spLocks/>
          </p:cNvSpPr>
          <p:nvPr/>
        </p:nvSpPr>
        <p:spPr>
          <a:xfrm>
            <a:off x="406336" y="6441055"/>
            <a:ext cx="8352928" cy="2964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/>
              <a:t>IYPT</a:t>
            </a:r>
            <a:r>
              <a:rPr lang="hr-HR" sz="1200" dirty="0"/>
              <a:t> 2022                                                                   </a:t>
            </a:r>
            <a:r>
              <a:rPr lang="hr-HR" sz="1200" i="1" dirty="0"/>
              <a:t>Droplet Explosion </a:t>
            </a:r>
            <a:r>
              <a:rPr lang="hr-HR" sz="1200" dirty="0"/>
              <a:t>– Theoretical Model                                                                               8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722636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3" grpId="0" animBg="1"/>
      <p:bldP spid="10" grpId="0" animBg="1"/>
      <p:bldP spid="14" grpId="0"/>
      <p:bldP spid="16" grpId="0"/>
      <p:bldP spid="17" grpId="0" animBg="1"/>
      <p:bldP spid="18" grpId="0" animBg="1"/>
      <p:bldP spid="32" grpId="0"/>
      <p:bldP spid="34" grpId="0"/>
      <p:bldP spid="19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>
          <a:xfrm>
            <a:off x="440746" y="101590"/>
            <a:ext cx="8229600" cy="1143000"/>
          </a:xfrm>
        </p:spPr>
        <p:txBody>
          <a:bodyPr>
            <a:noAutofit/>
          </a:bodyPr>
          <a:lstStyle/>
          <a:p>
            <a:r>
              <a:rPr lang="hr-HR" sz="3600" dirty="0"/>
              <a:t>Droplet volume change</a:t>
            </a:r>
            <a:endParaRPr lang="en-GB" sz="3600" i="1" dirty="0"/>
          </a:p>
        </p:txBody>
      </p:sp>
      <p:sp>
        <p:nvSpPr>
          <p:cNvPr id="17" name="TekstniOkvir 16">
            <a:extLst>
              <a:ext uri="{FF2B5EF4-FFF2-40B4-BE49-F238E27FC236}">
                <a16:creationId xmlns:a16="http://schemas.microsoft.com/office/drawing/2014/main" id="{DAE224D9-B421-4DD5-B4EC-2BD611AA5A96}"/>
              </a:ext>
            </a:extLst>
          </p:cNvPr>
          <p:cNvSpPr txBox="1"/>
          <p:nvPr/>
        </p:nvSpPr>
        <p:spPr>
          <a:xfrm>
            <a:off x="689631" y="4362781"/>
            <a:ext cx="215417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hr-HR" dirty="0"/>
              <a:t>Surface evaporation</a:t>
            </a:r>
            <a:r>
              <a:rPr lang="en-GB" dirty="0"/>
              <a:t>:</a:t>
            </a:r>
          </a:p>
        </p:txBody>
      </p:sp>
      <p:sp>
        <p:nvSpPr>
          <p:cNvPr id="19" name="TekstniOkvir 18">
            <a:extLst>
              <a:ext uri="{FF2B5EF4-FFF2-40B4-BE49-F238E27FC236}">
                <a16:creationId xmlns:a16="http://schemas.microsoft.com/office/drawing/2014/main" id="{FDB0F3C6-3493-4C33-95C8-DDA0E22DA905}"/>
              </a:ext>
            </a:extLst>
          </p:cNvPr>
          <p:cNvSpPr txBox="1"/>
          <p:nvPr/>
        </p:nvSpPr>
        <p:spPr>
          <a:xfrm>
            <a:off x="683569" y="1573908"/>
            <a:ext cx="194421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hr-HR" dirty="0"/>
              <a:t>Change of volume</a:t>
            </a:r>
            <a:r>
              <a:rPr lang="en-GB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kstniOkvir 19">
                <a:extLst>
                  <a:ext uri="{FF2B5EF4-FFF2-40B4-BE49-F238E27FC236}">
                    <a16:creationId xmlns:a16="http://schemas.microsoft.com/office/drawing/2014/main" id="{C9C43F3A-B742-47CD-9A44-0CFD014983CD}"/>
                  </a:ext>
                </a:extLst>
              </p:cNvPr>
              <p:cNvSpPr txBox="1"/>
              <p:nvPr/>
            </p:nvSpPr>
            <p:spPr>
              <a:xfrm>
                <a:off x="693985" y="2193417"/>
                <a:ext cx="6182271" cy="6805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𝑑𝑉</m:t>
                          </m:r>
                        </m:num>
                        <m:den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GB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subHide m:val="on"/>
                          <m:supHide m:val="on"/>
                          <m:ctrlP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GB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GB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GB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sSub>
                                <m:sSubPr>
                                  <m:ctrlP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  <m:r>
                                    <a:rPr lang="en-GB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𝑂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  <m:r>
                                    <a:rPr lang="en-GB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𝑂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  <m:r>
                                    <a:rPr lang="en-GB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𝑂</m:t>
                                  </m:r>
                                </m:sub>
                              </m:sSub>
                            </m:den>
                          </m:f>
                        </m:e>
                      </m:nary>
                      <m:sSub>
                        <m:sSubPr>
                          <m:ctrlP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sSub>
                        <m:sSubPr>
                          <m:ctrlP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GB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  <m:r>
                            <a:rPr lang="en-GB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sub>
                      </m:sSub>
                      <m:r>
                        <a:rPr lang="en-GB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𝑑𝑙</m:t>
                      </m:r>
                      <m:r>
                        <a:rPr lang="en-GB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subHide m:val="on"/>
                          <m:supHide m:val="on"/>
                          <m:ctrlP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GB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GB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GB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sSub>
                                <m:sSubPr>
                                  <m:ctrlP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</m:den>
                          </m:f>
                        </m:e>
                      </m:nary>
                      <m:sSub>
                        <m:sSubPr>
                          <m:ctrlP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sSub>
                        <m:sSubPr>
                          <m:ctrlP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GB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GB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en-GB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𝑑𝑙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0" name="TekstniOkvir 19">
                <a:extLst>
                  <a:ext uri="{FF2B5EF4-FFF2-40B4-BE49-F238E27FC236}">
                    <a16:creationId xmlns:a16="http://schemas.microsoft.com/office/drawing/2014/main" id="{C9C43F3A-B742-47CD-9A44-0CFD014983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985" y="2193417"/>
                <a:ext cx="6182271" cy="68057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kstniOkvir 22">
                <a:extLst>
                  <a:ext uri="{FF2B5EF4-FFF2-40B4-BE49-F238E27FC236}">
                    <a16:creationId xmlns:a16="http://schemas.microsoft.com/office/drawing/2014/main" id="{4DDE232C-8077-47D8-A2A3-7717BCC74D7F}"/>
                  </a:ext>
                </a:extLst>
              </p:cNvPr>
              <p:cNvSpPr txBox="1"/>
              <p:nvPr/>
            </p:nvSpPr>
            <p:spPr>
              <a:xfrm>
                <a:off x="692533" y="4966573"/>
                <a:ext cx="6552728" cy="9106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GB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𝑑𝑉</m:t>
                                  </m:r>
                                </m:num>
                                <m:den>
                                  <m: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r>
                        <a:rPr lang="en-GB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nary>
                        <m:naryPr>
                          <m:limLoc m:val="subSup"/>
                          <m:ctrlP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GB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  <m:d>
                            <m:dPr>
                              <m:ctrlPr>
                                <a:rPr lang="en-GB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sup>
                        <m:e>
                          <m:f>
                            <m:fPr>
                              <m:ctrlPr>
                                <a:rPr lang="en-GB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  <m:d>
                                <m:dPr>
                                  <m:ctrlP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GB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den>
                          </m:f>
                          <m:rad>
                            <m:radPr>
                              <m:degHide m:val="on"/>
                              <m:ctrlPr>
                                <a:rPr lang="en-GB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sSup>
                                <m:sSupPr>
                                  <m:ctrlP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GB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GB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GB" i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𝜕</m:t>
                                          </m:r>
                                          <m:r>
                                            <a:rPr lang="en-GB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num>
                                        <m:den>
                                          <m:r>
                                            <a:rPr lang="en-GB" i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𝜕</m:t>
                                          </m:r>
                                          <m:r>
                                            <a:rPr lang="en-GB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GB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e>
                      </m:nary>
                      <m:r>
                        <a:rPr lang="en-GB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GB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GB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GB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𝑑𝑟</m:t>
                      </m:r>
                      <m:r>
                        <a:rPr lang="en-GB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sSub>
                            <m:sSubPr>
                              <m:ctrlPr>
                                <a:rPr lang="en-GB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d>
                            <m:dPr>
                              <m:ctrlPr>
                                <a:rPr lang="en-GB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  <m:r>
                                <a:rPr lang="en-GB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r>
                                    <a:rPr lang="en-GB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,∞</m:t>
                                  </m:r>
                                </m:sub>
                              </m:sSub>
                            </m:e>
                          </m:d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  <m:d>
                            <m:dPr>
                              <m:ctrlPr>
                                <a:rPr lang="en-GB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3" name="TekstniOkvir 22">
                <a:extLst>
                  <a:ext uri="{FF2B5EF4-FFF2-40B4-BE49-F238E27FC236}">
                    <a16:creationId xmlns:a16="http://schemas.microsoft.com/office/drawing/2014/main" id="{4DDE232C-8077-47D8-A2A3-7717BCC74D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533" y="4966573"/>
                <a:ext cx="6552728" cy="9106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kstniOkvir 25">
                <a:extLst>
                  <a:ext uri="{FF2B5EF4-FFF2-40B4-BE49-F238E27FC236}">
                    <a16:creationId xmlns:a16="http://schemas.microsoft.com/office/drawing/2014/main" id="{3823FD71-70A8-4FA4-A666-FD954D25F454}"/>
                  </a:ext>
                </a:extLst>
              </p:cNvPr>
              <p:cNvSpPr txBox="1"/>
              <p:nvPr/>
            </p:nvSpPr>
            <p:spPr>
              <a:xfrm>
                <a:off x="680810" y="3316950"/>
                <a:ext cx="4914182" cy="6102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subHide m:val="on"/>
                          <m:supHide m:val="on"/>
                          <m:ctrlPr>
                            <a:rPr lang="en-GB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GB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16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GB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GB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sSub>
                                <m:sSubPr>
                                  <m:ctrlPr>
                                    <a:rPr lang="en-GB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GB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  <m:r>
                                    <a:rPr lang="en-GB" sz="16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GB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𝑂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GB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  <m:r>
                                    <a:rPr lang="en-GB" sz="16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GB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𝑂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GB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en-GB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  <m:r>
                                    <a:rPr lang="en-GB" sz="16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GB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𝑂</m:t>
                                  </m:r>
                                </m:sub>
                              </m:sSub>
                            </m:den>
                          </m:f>
                        </m:e>
                      </m:nary>
                      <m:sSub>
                        <m:sSubPr>
                          <m:ctrlPr>
                            <a:rPr lang="en-GB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sz="16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GB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sSub>
                        <m:sSubPr>
                          <m:ctrlPr>
                            <a:rPr lang="en-GB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GB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GB" sz="16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  <m:r>
                            <a:rPr lang="en-GB" sz="16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GB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sub>
                      </m:sSub>
                      <m:r>
                        <a:rPr lang="en-GB" sz="16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𝑑𝑙</m:t>
                      </m:r>
                      <m:r>
                        <a:rPr lang="hr-HR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≪</m:t>
                      </m:r>
                      <m:nary>
                        <m:naryPr>
                          <m:subHide m:val="on"/>
                          <m:supHide m:val="on"/>
                          <m:ctrlPr>
                            <a:rPr lang="en-GB" sz="16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GB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16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GB" sz="1600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GB" sz="16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sSub>
                                <m:sSubPr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</m:den>
                          </m:f>
                        </m:e>
                      </m:nary>
                      <m:sSub>
                        <m:sSubPr>
                          <m:ctrlPr>
                            <a:rPr lang="en-GB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sz="160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sSub>
                        <m:sSubPr>
                          <m:ctrlPr>
                            <a:rPr lang="en-GB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GB" sz="160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GB" sz="160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en-GB" sz="1600" i="1">
                          <a:latin typeface="Cambria Math" panose="02040503050406030204" pitchFamily="18" charset="0"/>
                        </a:rPr>
                        <m:t>𝑑𝑙</m:t>
                      </m:r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26" name="TekstniOkvir 25">
                <a:extLst>
                  <a:ext uri="{FF2B5EF4-FFF2-40B4-BE49-F238E27FC236}">
                    <a16:creationId xmlns:a16="http://schemas.microsoft.com/office/drawing/2014/main" id="{3823FD71-70A8-4FA4-A666-FD954D25F4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810" y="3316950"/>
                <a:ext cx="4914182" cy="61029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zervirano mjesto sadržaja 2">
            <a:extLst>
              <a:ext uri="{FF2B5EF4-FFF2-40B4-BE49-F238E27FC236}">
                <a16:creationId xmlns:a16="http://schemas.microsoft.com/office/drawing/2014/main" id="{FABC04F2-C774-4B9C-916A-044C1DFA7B8C}"/>
              </a:ext>
            </a:extLst>
          </p:cNvPr>
          <p:cNvSpPr txBox="1">
            <a:spLocks/>
          </p:cNvSpPr>
          <p:nvPr/>
        </p:nvSpPr>
        <p:spPr>
          <a:xfrm>
            <a:off x="406336" y="6441055"/>
            <a:ext cx="8352928" cy="2964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/>
              <a:t>IYPT</a:t>
            </a:r>
            <a:r>
              <a:rPr lang="hr-HR" sz="1200" dirty="0"/>
              <a:t> 2022                                                                   </a:t>
            </a:r>
            <a:r>
              <a:rPr lang="hr-HR" sz="1200" i="1" dirty="0"/>
              <a:t>Droplet Explosion </a:t>
            </a:r>
            <a:r>
              <a:rPr lang="hr-HR" sz="1200" dirty="0"/>
              <a:t>– Theoretical Model                                                                               9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551227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0" grpId="0"/>
      <p:bldP spid="23" grpId="0"/>
      <p:bldP spid="26" grpId="0"/>
    </p:bldLst>
  </p:timing>
</p:sld>
</file>

<file path=ppt/theme/theme1.xml><?xml version="1.0" encoding="utf-8"?>
<a:theme xmlns:a="http://schemas.openxmlformats.org/drawingml/2006/main" name="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</Template>
  <TotalTime>8994</TotalTime>
  <Words>2052</Words>
  <Application>Microsoft Office PowerPoint</Application>
  <PresentationFormat>Prikaz na zaslonu (4:3)</PresentationFormat>
  <Paragraphs>340</Paragraphs>
  <Slides>46</Slides>
  <Notes>5</Notes>
  <HiddenSlides>0</HiddenSlides>
  <MMClips>0</MMClips>
  <ScaleCrop>false</ScaleCrop>
  <HeadingPairs>
    <vt:vector size="6" baseType="variant">
      <vt:variant>
        <vt:lpstr>Korišteni fontovi</vt:lpstr>
      </vt:variant>
      <vt:variant>
        <vt:i4>8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46</vt:i4>
      </vt:variant>
    </vt:vector>
  </HeadingPairs>
  <TitlesOfParts>
    <vt:vector size="55" baseType="lpstr">
      <vt:lpstr>-apple-system</vt:lpstr>
      <vt:lpstr>Arial</vt:lpstr>
      <vt:lpstr>Book Antiqua</vt:lpstr>
      <vt:lpstr>Calibri</vt:lpstr>
      <vt:lpstr>Cambria Math</vt:lpstr>
      <vt:lpstr>Garamond</vt:lpstr>
      <vt:lpstr>Roboto</vt:lpstr>
      <vt:lpstr>Wingdings</vt:lpstr>
      <vt:lpstr>template</vt:lpstr>
      <vt:lpstr>Problem 10: Droplet Explosion</vt:lpstr>
      <vt:lpstr>Table of Contents</vt:lpstr>
      <vt:lpstr>Problem description</vt:lpstr>
      <vt:lpstr>Table of Contents</vt:lpstr>
      <vt:lpstr>Qualitative model of expansion</vt:lpstr>
      <vt:lpstr>Droplet expansion</vt:lpstr>
      <vt:lpstr>Marangoni forces</vt:lpstr>
      <vt:lpstr>Marangoni effect</vt:lpstr>
      <vt:lpstr>Droplet volume change</vt:lpstr>
      <vt:lpstr>Speed of expansion</vt:lpstr>
      <vt:lpstr>Droplet fragmentation - instability</vt:lpstr>
      <vt:lpstr>Droplet fragmentation – droplet size</vt:lpstr>
      <vt:lpstr>Phenomenon mechanism</vt:lpstr>
      <vt:lpstr>Table of Contents</vt:lpstr>
      <vt:lpstr>Experiment setup</vt:lpstr>
      <vt:lpstr>Methodology</vt:lpstr>
      <vt:lpstr>Measurements</vt:lpstr>
      <vt:lpstr>Table of Contents</vt:lpstr>
      <vt:lpstr>Preliminary observations</vt:lpstr>
      <vt:lpstr>Preliminary observations</vt:lpstr>
      <vt:lpstr>Thermal image</vt:lpstr>
      <vt:lpstr>Boundary concentration</vt:lpstr>
      <vt:lpstr>Droplet spreading (φ_0=90%)</vt:lpstr>
      <vt:lpstr>R_max  ~ φ_(al.)</vt:lpstr>
      <vt:lpstr>Fingering wavelength (φ_0=70%)</vt:lpstr>
      <vt:lpstr>Number of ‘daughter’ droplets</vt:lpstr>
      <vt:lpstr>‘Daughter’ droplet area</vt:lpstr>
      <vt:lpstr>‘Daughter’ droplet area</vt:lpstr>
      <vt:lpstr>Number and area</vt:lpstr>
      <vt:lpstr>Different alcohols (φ_0=80%)</vt:lpstr>
      <vt:lpstr>Regularity of fragmentation</vt:lpstr>
      <vt:lpstr>Table of Contents</vt:lpstr>
      <vt:lpstr>Conclusion</vt:lpstr>
      <vt:lpstr>Literature</vt:lpstr>
      <vt:lpstr>Thank you for your attention!</vt:lpstr>
      <vt:lpstr>Modeliranje toka</vt:lpstr>
      <vt:lpstr>Divergencija</vt:lpstr>
      <vt:lpstr>Distribucija koncentracije</vt:lpstr>
      <vt:lpstr>Temperature distribution</vt:lpstr>
      <vt:lpstr>Alcohol evaporation</vt:lpstr>
      <vt:lpstr>Droplet fragmentation</vt:lpstr>
      <vt:lpstr>Kontaktni kut</vt:lpstr>
      <vt:lpstr>Volume and contact angle</vt:lpstr>
      <vt:lpstr>Voronoi dijagram</vt:lpstr>
      <vt:lpstr>R_max  ~ φ_(al.)</vt:lpstr>
      <vt:lpstr>t_max  ~ φ_(al.)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Problem :</dc:title>
  <dc:creator>Windows User</dc:creator>
  <cp:lastModifiedBy>Filip Landek</cp:lastModifiedBy>
  <cp:revision>408</cp:revision>
  <dcterms:created xsi:type="dcterms:W3CDTF">2020-07-08T18:38:44Z</dcterms:created>
  <dcterms:modified xsi:type="dcterms:W3CDTF">2022-07-15T13:45:27Z</dcterms:modified>
</cp:coreProperties>
</file>